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256" r:id="rId2"/>
    <p:sldId id="343" r:id="rId3"/>
    <p:sldId id="342" r:id="rId4"/>
    <p:sldId id="257" r:id="rId5"/>
    <p:sldId id="34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53" r:id="rId46"/>
    <p:sldId id="354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CAE6E789-B3E0-414E-B0B9-C01A1A77F222}">
          <p14:sldIdLst>
            <p14:sldId id="256"/>
            <p14:sldId id="343"/>
            <p14:sldId id="342"/>
            <p14:sldId id="257"/>
            <p14:sldId id="344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제목 없는 구역" id="{C8B882BB-5D25-4483-9F73-463B3C6305F7}">
          <p14:sldIdLst>
            <p14:sldId id="278"/>
            <p14:sldId id="279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pPr>
              <a:defRPr/>
            </a:pPr>
            <a:r>
              <a:rPr lang="ko-KR" altLang="en-US"/>
              <a:t>가상캠퍼스 대구대학교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pPr>
              <a:defRPr/>
            </a:pPr>
            <a:fld id="{3D99C735-6FB5-4C65-87DD-2C1156A3693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468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pPr>
              <a:defRPr/>
            </a:pPr>
            <a:r>
              <a:rPr lang="ko-KR" altLang="en-US"/>
              <a:t>가상캠퍼스 대구대학교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73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문자열 유형을 편집하려면 누르십시오.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세째 수준</a:t>
            </a:r>
          </a:p>
          <a:p>
            <a:pPr lvl="3"/>
            <a:r>
              <a:rPr lang="ko-KR" altLang="en-US" noProof="0" smtClean="0"/>
              <a:t>네째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/>
            </a:lvl1pPr>
          </a:lstStyle>
          <a:p>
            <a:pPr>
              <a:defRPr/>
            </a:pPr>
            <a:fld id="{ABA69841-EB5C-4AB8-943C-52BE2ADACCE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61404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8372" name="머리글 개체 틀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200" smtClean="0"/>
              <a:t>가상캠퍼스 대구대학교 </a:t>
            </a:r>
          </a:p>
        </p:txBody>
      </p:sp>
      <p:sp>
        <p:nvSpPr>
          <p:cNvPr id="58373" name="슬라이드 번호 개체 틀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1334C552-5895-499D-B670-5EAC8EACC890}" type="slidenum">
              <a:rPr lang="ko-KR" altLang="en-US" sz="1200" smtClean="0"/>
              <a:pPr/>
              <a:t>2</a:t>
            </a:fld>
            <a:endParaRPr lang="ko-KR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200" smtClean="0"/>
              <a:t>가상캠퍼스 대구대학교 </a:t>
            </a: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61DED86A-1E9D-44C6-8392-861C1F2D9907}" type="slidenum">
              <a:rPr lang="ko-KR" altLang="en-US" sz="1200" smtClean="0"/>
              <a:pPr/>
              <a:t>21</a:t>
            </a:fld>
            <a:endParaRPr lang="ko-KR" altLang="en-US" sz="1200" smtClean="0"/>
          </a:p>
        </p:txBody>
      </p:sp>
      <p:sp>
        <p:nvSpPr>
          <p:cNvPr id="5939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11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 rot="5400000" flipH="1">
              <a:off x="83" y="3776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AutoShape 15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AutoShape 16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AutoShape 17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5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" name="AutoShape 26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5" name="AutoShape 28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7" name="AutoShape 30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054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954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유형 편집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ko-KR" altLang="en-US"/>
              <a:t>마스터 부제목 유형 편집</a:t>
            </a:r>
          </a:p>
        </p:txBody>
      </p:sp>
      <p:sp>
        <p:nvSpPr>
          <p:cNvPr id="30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1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32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5F1C5499-D3F9-4630-A65E-C1C8E34309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380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45B3A-F6BA-4F3E-A9D5-20B6C39204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843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48500" y="419100"/>
            <a:ext cx="1943100" cy="5740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19200" y="419100"/>
            <a:ext cx="5676900" cy="5740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D5E3B-B140-41D8-8F46-45E75B8C85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14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120FE-8610-4F69-AF14-F893D15570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918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B1B8-BB9C-4413-95B9-C0BB8CE630D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8459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6B196-9434-4B1C-BECD-653A2208EA0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276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30D0C-C49B-42EE-A357-15267BDFC2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58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EE122-7CC3-4513-A177-BC5491F9C2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975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DFBFA-4CD4-41F5-938D-75705C7C751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655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7EA80-0F43-47B3-8704-BE8E46785D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92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08037-1CE4-4F7F-B10D-F7EAEA2B553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966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 편집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044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r>
              <a:rPr lang="ko-KR" altLang="en-US"/>
              <a:t>회계정보시스템 이장형 교수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1EF493B1-4A2C-4636-9EA7-DF90912804D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104456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57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58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59" name="AutoShape 11"/>
            <p:cNvSpPr>
              <a:spLocks noChangeArrowheads="1"/>
            </p:cNvSpPr>
            <p:nvPr/>
          </p:nvSpPr>
          <p:spPr bwMode="auto">
            <a:xfrm rot="5400000" flipH="1">
              <a:off x="83" y="3776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60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61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62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04464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04465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04466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04467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/>
          </a:p>
        </p:txBody>
      </p:sp>
      <p:grpSp>
        <p:nvGrpSpPr>
          <p:cNvPr id="2062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104470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1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2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3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4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5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6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477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65" grpId="0" animBg="1" autoUpdateAnimBg="0"/>
      <p:bldP spid="104467" grpId="0" animBg="1" autoUpdateAnimBg="0"/>
    </p:bldLst>
  </p:timing>
  <p:hf hd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>
                <a:solidFill>
                  <a:srgbClr val="FFFFFF"/>
                </a:solidFill>
                <a:latin typeface="Arial Narrow" pitchFamily="34" charset="0"/>
              </a:rPr>
              <a:t>회계정보시스템 이장형 교수</a:t>
            </a: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C7DBB89D-8EBA-4179-9274-22042761A214}" type="slidenum">
              <a:rPr lang="ko-KR" altLang="en-US" sz="1400" smtClean="0">
                <a:solidFill>
                  <a:srgbClr val="FFFFFF"/>
                </a:solidFill>
                <a:latin typeface="Arial Narrow" pitchFamily="34" charset="0"/>
              </a:rPr>
              <a:pPr/>
              <a:t>1</a:t>
            </a:fld>
            <a:endParaRPr lang="ko-KR" altLang="en-US" sz="140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51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제 1장 회계정보시스템의 개요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19438"/>
            <a:ext cx="7239000" cy="27432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Monotype Sorts" pitchFamily="2" charset="2"/>
              <a:buChar char="b"/>
              <a:defRPr/>
            </a:pPr>
            <a:r>
              <a:rPr lang="ko-KR" altLang="en-US" dirty="0" smtClean="0"/>
              <a:t> 제1절 회계와 회계정보시스템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Char char="b"/>
              <a:defRPr/>
            </a:pPr>
            <a:r>
              <a:rPr lang="ko-KR" altLang="en-US" dirty="0" smtClean="0"/>
              <a:t> 제 2절 회계정보생성에 대한 기초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Char char="b"/>
              <a:defRPr/>
            </a:pPr>
            <a:r>
              <a:rPr lang="ko-KR" altLang="en-US" dirty="0" smtClean="0"/>
              <a:t> 제 3절 회계정보의 실제</a:t>
            </a:r>
          </a:p>
          <a:p>
            <a:pPr eaLnBrk="1" hangingPunct="1">
              <a:lnSpc>
                <a:spcPct val="120000"/>
              </a:lnSpc>
              <a:buFont typeface="Monotype Sorts" pitchFamily="2" charset="2"/>
              <a:buChar char="b"/>
              <a:defRPr/>
            </a:pPr>
            <a:r>
              <a:rPr lang="ko-KR" altLang="en-US" dirty="0" smtClean="0"/>
              <a:t> 엑셀 -  엑셀의 기초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9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475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975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475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 advAuto="1000"/>
      <p:bldP spid="5123" grpId="0" build="p" autoUpdateAnimBg="0" advAuto="3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229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3C5E125-20E8-4180-940E-F509955CF58E}" type="slidenum">
              <a:rPr lang="ko-KR" altLang="en-US" sz="1400" smtClean="0"/>
              <a:pPr/>
              <a:t>10</a:t>
            </a:fld>
            <a:endParaRPr lang="ko-KR" altLang="en-US" sz="140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경영관리 목적의 회계(1/2)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기업의 환경의 다변화</a:t>
            </a:r>
          </a:p>
          <a:p>
            <a:pPr eaLnBrk="1" hangingPunct="1">
              <a:defRPr/>
            </a:pPr>
            <a:r>
              <a:rPr lang="ko-KR" altLang="en-US" dirty="0" smtClean="0"/>
              <a:t>다원적 의사결정을 위한 각종 다양한    회계정보를 이해 관계자들이 요구</a:t>
            </a: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사전적 회계정보</a:t>
            </a:r>
            <a:r>
              <a:rPr lang="ko-KR" altLang="en-US" dirty="0" smtClean="0"/>
              <a:t>를 계산 이용</a:t>
            </a:r>
          </a:p>
          <a:p>
            <a:pPr eaLnBrk="1" hangingPunct="1">
              <a:defRPr/>
            </a:pPr>
            <a:r>
              <a:rPr lang="ko-KR" altLang="en-US" dirty="0" smtClean="0"/>
              <a:t>회계의 기능이 넓어짐</a:t>
            </a: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관리회계(</a:t>
            </a:r>
            <a:r>
              <a:rPr lang="en-US" altLang="ko-KR" dirty="0" smtClean="0">
                <a:solidFill>
                  <a:srgbClr val="FF0000"/>
                </a:solidFill>
              </a:rPr>
              <a:t>Managerial Accounting)</a:t>
            </a:r>
            <a:r>
              <a:rPr lang="ko-KR" altLang="en-US" dirty="0" smtClean="0"/>
              <a:t>의 출현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  <p:bldP spid="1638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331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3B9BA6EB-D45C-4BDD-A74C-46E9D3B7865D}" type="slidenum">
              <a:rPr lang="ko-KR" altLang="en-US" sz="1400" smtClean="0"/>
              <a:pPr/>
              <a:t>11</a:t>
            </a:fld>
            <a:endParaRPr lang="ko-KR" altLang="en-US" sz="140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경영관리 목적의 회계(2/2)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10000"/>
              </a:lnSpc>
              <a:defRPr/>
            </a:pPr>
            <a:r>
              <a:rPr lang="ko-KR" altLang="en-US" smtClean="0"/>
              <a:t>비거래적 환경자료의 수집</a:t>
            </a:r>
          </a:p>
          <a:p>
            <a:pPr eaLnBrk="1" hangingPunct="1">
              <a:defRPr/>
            </a:pPr>
            <a:r>
              <a:rPr lang="ko-KR" altLang="en-US" smtClean="0"/>
              <a:t>경영과학(</a:t>
            </a:r>
            <a:r>
              <a:rPr lang="en-US" altLang="ko-KR" smtClean="0"/>
              <a:t>Management Science)</a:t>
            </a:r>
            <a:r>
              <a:rPr lang="ko-KR" altLang="en-US" smtClean="0"/>
              <a:t>기법의   이용</a:t>
            </a:r>
          </a:p>
          <a:p>
            <a:pPr eaLnBrk="1" hangingPunct="1">
              <a:lnSpc>
                <a:spcPct val="170000"/>
              </a:lnSpc>
              <a:defRPr/>
            </a:pPr>
            <a:r>
              <a:rPr lang="ko-KR" altLang="en-US" smtClean="0"/>
              <a:t>재무제표외에 많은 각종 정보양식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/>
      <p:bldP spid="174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433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12FD3E56-4C51-4148-BEF9-3E0FE3E12EEF}" type="slidenum">
              <a:rPr lang="ko-KR" altLang="en-US" sz="1400" smtClean="0"/>
              <a:pPr/>
              <a:t>12</a:t>
            </a:fld>
            <a:endParaRPr lang="ko-KR" altLang="en-US" sz="1400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회계개념의 변화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기업환경의 다변화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재산보전중심의 회계                 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경영관리목적의 회계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algn="ctr"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이해관계자의 다원적</a:t>
            </a:r>
          </a:p>
          <a:p>
            <a:pPr algn="ctr"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회계정보요구</a:t>
            </a:r>
          </a:p>
        </p:txBody>
      </p:sp>
      <p:grpSp>
        <p:nvGrpSpPr>
          <p:cNvPr id="14342" name="Group 10"/>
          <p:cNvGrpSpPr>
            <a:grpSpLocks/>
          </p:cNvGrpSpPr>
          <p:nvPr/>
        </p:nvGrpSpPr>
        <p:grpSpPr bwMode="auto">
          <a:xfrm>
            <a:off x="4495800" y="2743200"/>
            <a:ext cx="1143000" cy="1752600"/>
            <a:chOff x="2400" y="1632"/>
            <a:chExt cx="720" cy="1104"/>
          </a:xfrm>
        </p:grpSpPr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2736" y="16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2736" y="163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>
              <a:off x="2400" y="220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autoUpdateAnimBg="0"/>
      <p:bldP spid="1843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536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8811D08A-F3A4-45C2-A070-F105CA5F18B0}" type="slidenum">
              <a:rPr lang="ko-KR" altLang="en-US" sz="1400" smtClean="0"/>
              <a:pPr/>
              <a:t>13</a:t>
            </a:fld>
            <a:endParaRPr lang="ko-KR" altLang="en-US" sz="140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3. 회계정보 이론의 생성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미국회계학회(</a:t>
            </a:r>
            <a:r>
              <a:rPr lang="en-US" altLang="ko-KR" dirty="0" smtClean="0"/>
              <a:t>AAA)</a:t>
            </a:r>
            <a:r>
              <a:rPr lang="ko-KR" altLang="en-US" dirty="0" smtClean="0"/>
              <a:t>의 회계에 대한 정의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: 회계란 회계주체의 재무상황을 파악하고서 이에 대한 판단이나 의사결정을 할 수 있도록 </a:t>
            </a:r>
            <a:r>
              <a:rPr lang="ko-KR" altLang="en-US" dirty="0" smtClean="0">
                <a:solidFill>
                  <a:srgbClr val="FF0000"/>
                </a:solidFill>
              </a:rPr>
              <a:t>경제적 정보를 식별, 측정, 전달하는 일련의 과정</a:t>
            </a:r>
            <a:r>
              <a:rPr lang="ko-KR" altLang="en-US" dirty="0" smtClean="0"/>
              <a:t>이다 (`1966)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(1) 회계정보의 이용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(2) 회계정보의 요건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autoUpdateAnimBg="0"/>
      <p:bldP spid="2048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638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62911CA8-1C06-47DD-8E44-82AC1B4D8A67}" type="slidenum">
              <a:rPr lang="ko-KR" altLang="en-US" sz="1400" smtClean="0"/>
              <a:pPr/>
              <a:t>14</a:t>
            </a:fld>
            <a:endParaRPr lang="ko-KR" altLang="en-US" sz="140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858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(1) 회계정보의 이용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자원의 보전 및 수탁책임에 관한 보고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:수탁자 즉 경영자가 특정 보고형식에 의하여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 주주 및 채권자 등에게 그 결과를 전달하는데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 회계정보는 이용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sz="2800" dirty="0" smtClean="0"/>
              <a:t> </a:t>
            </a:r>
            <a:r>
              <a:rPr lang="ko-KR" altLang="en-US" sz="2800" dirty="0" smtClean="0">
                <a:solidFill>
                  <a:srgbClr val="FF0000"/>
                </a:solidFill>
              </a:rPr>
              <a:t>내부관리를 위한 회계정보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: 내부경영자의 일상의 관리활동 즉 계획과                   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  통제활동을 보다 효율적으로 수행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sz="2800" dirty="0" smtClean="0"/>
              <a:t>기타목적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: </a:t>
            </a:r>
            <a:r>
              <a:rPr lang="ko-KR" altLang="en-US" sz="2800" dirty="0" smtClean="0">
                <a:solidFill>
                  <a:srgbClr val="FF0000"/>
                </a:solidFill>
              </a:rPr>
              <a:t>과세목적, 영사간 협약, 공공요금의 결정,     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      경제정책의</a:t>
            </a:r>
            <a:r>
              <a:rPr lang="ko-KR" altLang="en-US" sz="2400" dirty="0" smtClean="0">
                <a:solidFill>
                  <a:srgbClr val="FF0000"/>
                </a:solidFill>
              </a:rPr>
              <a:t> </a:t>
            </a:r>
            <a:r>
              <a:rPr lang="ko-KR" altLang="en-US" sz="2800" dirty="0" smtClean="0">
                <a:solidFill>
                  <a:srgbClr val="FF0000"/>
                </a:solidFill>
              </a:rPr>
              <a:t>입안 등</a:t>
            </a:r>
            <a:endParaRPr lang="ko-KR" altLang="en-US" sz="3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741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7DD9CF56-F5DD-48D1-9E55-3FFBDD6D78D4}" type="slidenum">
              <a:rPr lang="ko-KR" altLang="en-US" sz="1400" smtClean="0"/>
              <a:pPr/>
              <a:t>15</a:t>
            </a:fld>
            <a:endParaRPr lang="ko-KR" altLang="en-US" sz="140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회계정보의 요건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2000" dirty="0" smtClean="0">
                <a:solidFill>
                  <a:srgbClr val="FF0000"/>
                </a:solidFill>
              </a:rPr>
              <a:t>회계정보이용자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000" dirty="0" smtClean="0"/>
              <a:t>  : 이용자의 종류, 특성, 회계정보에 대한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000" dirty="0" smtClean="0"/>
              <a:t>    사전적 지식 등에 때라 그 내용이나 수준 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000" dirty="0" smtClean="0"/>
              <a:t>    이 달라져야 함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 eaLnBrk="1" hangingPunct="1">
              <a:defRPr/>
            </a:pPr>
            <a:r>
              <a:rPr lang="ko-KR" altLang="en-US" sz="2000" dirty="0" smtClean="0">
                <a:solidFill>
                  <a:srgbClr val="FF0000"/>
                </a:solidFill>
              </a:rPr>
              <a:t>의사결정을 위한 유용성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000" dirty="0" smtClean="0"/>
              <a:t>   :이해관계자가 경영의사결정을 하는데  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000" dirty="0" smtClean="0"/>
              <a:t>    유용한 정보로서 </a:t>
            </a:r>
            <a:r>
              <a:rPr lang="ko-KR" altLang="en-US" sz="2000" dirty="0" smtClean="0"/>
              <a:t>이용</a:t>
            </a:r>
            <a:endParaRPr lang="en-US" altLang="ko-KR" sz="20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ko-KR" sz="2000" dirty="0" smtClean="0"/>
              <a:t>-</a:t>
            </a:r>
            <a:r>
              <a:rPr lang="ko-KR" altLang="en-US" sz="2000" dirty="0" smtClean="0"/>
              <a:t>근본적 질적 특성 </a:t>
            </a:r>
            <a:r>
              <a:rPr lang="en-US" altLang="ko-KR" sz="2000" dirty="0" smtClean="0"/>
              <a:t>(1) </a:t>
            </a:r>
            <a:r>
              <a:rPr lang="ko-KR" altLang="en-US" sz="2000" dirty="0" smtClean="0"/>
              <a:t>목적적합성 </a:t>
            </a:r>
            <a:r>
              <a:rPr lang="en-US" altLang="ko-KR" sz="2000" dirty="0" smtClean="0"/>
              <a:t>–</a:t>
            </a:r>
            <a:r>
              <a:rPr lang="ko-KR" altLang="en-US" sz="2000" dirty="0" smtClean="0"/>
              <a:t>예측가치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확인가치</a:t>
            </a:r>
            <a:endParaRPr lang="en-US" altLang="ko-KR" sz="20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                         (2) </a:t>
            </a:r>
            <a:r>
              <a:rPr lang="ko-KR" altLang="en-US" sz="2000" dirty="0" err="1" smtClean="0"/>
              <a:t>표현충실성</a:t>
            </a:r>
            <a:endParaRPr lang="en-US" altLang="ko-KR" sz="20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ko-KR" sz="2000" dirty="0" smtClean="0"/>
              <a:t>-</a:t>
            </a:r>
            <a:r>
              <a:rPr lang="ko-KR" altLang="en-US" sz="2000" dirty="0" smtClean="0"/>
              <a:t>보강적 질적 특성 </a:t>
            </a:r>
            <a:r>
              <a:rPr lang="en-US" altLang="ko-KR" sz="2000" dirty="0" smtClean="0"/>
              <a:t>(1) </a:t>
            </a:r>
            <a:r>
              <a:rPr lang="ko-KR" altLang="en-US" sz="2000" dirty="0" smtClean="0"/>
              <a:t>비교가능성  </a:t>
            </a:r>
            <a:r>
              <a:rPr lang="en-US" altLang="ko-KR" sz="2000" dirty="0" smtClean="0"/>
              <a:t>(2) </a:t>
            </a:r>
            <a:r>
              <a:rPr lang="ko-KR" altLang="en-US" sz="2000" dirty="0" smtClean="0"/>
              <a:t>검증가능성</a:t>
            </a:r>
            <a:endParaRPr lang="en-US" altLang="ko-KR" sz="20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                         (3) </a:t>
            </a:r>
            <a:r>
              <a:rPr lang="ko-KR" altLang="en-US" sz="2000" dirty="0" err="1" smtClean="0"/>
              <a:t>적시성</a:t>
            </a:r>
            <a:r>
              <a:rPr lang="ko-KR" altLang="en-US" sz="2000" dirty="0" smtClean="0"/>
              <a:t>          </a:t>
            </a:r>
            <a:r>
              <a:rPr lang="en-US" altLang="ko-KR" sz="2000" dirty="0" smtClean="0"/>
              <a:t>(4) </a:t>
            </a:r>
            <a:r>
              <a:rPr lang="ko-KR" altLang="en-US" sz="2000" dirty="0" smtClean="0"/>
              <a:t>이해가능성</a:t>
            </a:r>
            <a:endParaRPr lang="ko-KR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843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74BBCFF7-ED1F-462C-9CFF-F0773D57DF44}" type="slidenum">
              <a:rPr lang="ko-KR" altLang="en-US" sz="1400" smtClean="0"/>
              <a:pPr/>
              <a:t>16</a:t>
            </a:fld>
            <a:endParaRPr lang="ko-KR" altLang="en-US" sz="140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4. 회계정보시스템</a:t>
            </a:r>
            <a:br>
              <a:rPr lang="ko-KR" altLang="en-US" smtClean="0"/>
            </a:br>
            <a:r>
              <a:rPr lang="ko-KR" altLang="en-US" sz="3600" smtClean="0"/>
              <a:t>(</a:t>
            </a:r>
            <a:r>
              <a:rPr lang="en-US" altLang="ko-KR" sz="3600" smtClean="0"/>
              <a:t>Accounting Information System:AIS)</a:t>
            </a:r>
            <a:endParaRPr lang="en-US" altLang="ko-KR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4000" smtClean="0"/>
              <a:t>(1) 시스템의 개념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4000" smtClean="0"/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400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4000" smtClean="0"/>
              <a:t>(2) 회계정보시스템의</a:t>
            </a:r>
            <a:r>
              <a:rPr lang="ko-KR" altLang="en-US" smtClean="0"/>
              <a:t> </a:t>
            </a:r>
            <a:r>
              <a:rPr lang="ko-KR" altLang="en-US" sz="4000" smtClean="0"/>
              <a:t>개념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  <p:bldP spid="2355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945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C9A6BE94-4E60-4026-811B-DB0F300E4AB5}" type="slidenum">
              <a:rPr lang="ko-KR" altLang="en-US" sz="1400" smtClean="0"/>
              <a:pPr/>
              <a:t>17</a:t>
            </a:fld>
            <a:endParaRPr lang="ko-KR" altLang="en-US" sz="140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(1) 시스템(</a:t>
            </a:r>
            <a:r>
              <a:rPr lang="en-US" altLang="ko-KR" smtClean="0"/>
              <a:t>System) </a:t>
            </a:r>
            <a:r>
              <a:rPr lang="ko-KR" altLang="en-US" smtClean="0"/>
              <a:t>의 개념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ko-KR" altLang="en-US" dirty="0" smtClean="0"/>
              <a:t>시스템</a:t>
            </a:r>
            <a:r>
              <a:rPr lang="en-US" altLang="ko-KR" dirty="0" smtClean="0"/>
              <a:t>(system):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eaLnBrk="1" hangingPunct="1">
              <a:lnSpc>
                <a:spcPct val="130000"/>
              </a:lnSpc>
              <a:buFont typeface="Monotype Sorts" pitchFamily="2" charset="2"/>
              <a:buNone/>
              <a:defRPr/>
            </a:pPr>
            <a:r>
              <a:rPr lang="en-US" altLang="ko-KR" dirty="0" smtClean="0"/>
              <a:t>    </a:t>
            </a:r>
            <a:r>
              <a:rPr lang="ko-KR" altLang="en-US" dirty="0" smtClean="0">
                <a:solidFill>
                  <a:srgbClr val="FF0000"/>
                </a:solidFill>
              </a:rPr>
              <a:t>특정 공동목적을 달성하기 </a:t>
            </a:r>
            <a:r>
              <a:rPr lang="ko-KR" altLang="en-US" dirty="0" smtClean="0"/>
              <a:t>위하여 필요한 </a:t>
            </a:r>
            <a:r>
              <a:rPr lang="ko-KR" altLang="en-US" dirty="0" smtClean="0">
                <a:solidFill>
                  <a:srgbClr val="FF0000"/>
                </a:solidFill>
              </a:rPr>
              <a:t>여러 가지 요소들이 유기적으로 결합되어서 </a:t>
            </a:r>
            <a:r>
              <a:rPr lang="ko-KR" altLang="en-US" dirty="0" smtClean="0"/>
              <a:t>그 목적을 달성하기 위하여 필요한 </a:t>
            </a:r>
            <a:r>
              <a:rPr lang="ko-KR" altLang="en-US" dirty="0" smtClean="0">
                <a:solidFill>
                  <a:srgbClr val="FF0000"/>
                </a:solidFill>
              </a:rPr>
              <a:t>제반 활동을 영위하고 </a:t>
            </a:r>
            <a:r>
              <a:rPr lang="ko-KR" altLang="en-US" dirty="0" smtClean="0"/>
              <a:t>있는 하나의 </a:t>
            </a:r>
            <a:r>
              <a:rPr lang="ko-KR" altLang="en-US" dirty="0" smtClean="0">
                <a:solidFill>
                  <a:srgbClr val="FF0000"/>
                </a:solidFill>
              </a:rPr>
              <a:t>조직체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  <p:bldP spid="2457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048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98AA034B-9BAC-4FDE-949D-22C93F3BA8DF}" type="slidenum">
              <a:rPr lang="ko-KR" altLang="en-US" sz="1400" smtClean="0"/>
              <a:pPr/>
              <a:t>18</a:t>
            </a:fld>
            <a:endParaRPr lang="ko-KR" altLang="en-US" sz="140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시스템의 요소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71600" y="21336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입력(</a:t>
            </a:r>
            <a:r>
              <a:rPr lang="en-US" altLang="ko-KR" sz="2800" dirty="0" smtClean="0">
                <a:solidFill>
                  <a:srgbClr val="FF0000"/>
                </a:solidFill>
              </a:rPr>
              <a:t>input)</a:t>
            </a:r>
            <a:r>
              <a:rPr lang="en-US" altLang="ko-KR" sz="2800" dirty="0" smtClean="0"/>
              <a:t>      </a:t>
            </a:r>
            <a:r>
              <a:rPr lang="ko-KR" altLang="en-US" sz="2800" dirty="0" smtClean="0">
                <a:solidFill>
                  <a:srgbClr val="FF0000"/>
                </a:solidFill>
              </a:rPr>
              <a:t>처리(</a:t>
            </a:r>
            <a:r>
              <a:rPr lang="en-US" altLang="ko-KR" sz="2800" dirty="0" smtClean="0">
                <a:solidFill>
                  <a:srgbClr val="FF0000"/>
                </a:solidFill>
              </a:rPr>
              <a:t>processing)</a:t>
            </a:r>
            <a:r>
              <a:rPr lang="en-US" altLang="ko-KR" sz="2800" dirty="0" smtClean="0"/>
              <a:t>      </a:t>
            </a:r>
            <a:r>
              <a:rPr lang="ko-KR" altLang="en-US" sz="2800" dirty="0" smtClean="0">
                <a:solidFill>
                  <a:srgbClr val="FF0000"/>
                </a:solidFill>
              </a:rPr>
              <a:t>출력(</a:t>
            </a:r>
            <a:r>
              <a:rPr lang="en-US" altLang="ko-KR" sz="2800" dirty="0" smtClean="0">
                <a:solidFill>
                  <a:srgbClr val="FF0000"/>
                </a:solidFill>
              </a:rPr>
              <a:t>output)</a:t>
            </a:r>
          </a:p>
          <a:p>
            <a:pPr eaLnBrk="1" hangingPunct="1">
              <a:defRPr/>
            </a:pPr>
            <a:endParaRPr lang="en-US" altLang="ko-KR" sz="2800" dirty="0" smtClean="0"/>
          </a:p>
          <a:p>
            <a:pPr eaLnBrk="1" hangingPunct="1">
              <a:defRPr/>
            </a:pPr>
            <a:r>
              <a:rPr lang="ko-KR" altLang="en-US" sz="2800" dirty="0" smtClean="0"/>
              <a:t>입력(</a:t>
            </a:r>
            <a:r>
              <a:rPr lang="en-US" altLang="ko-KR" sz="2800" dirty="0" smtClean="0"/>
              <a:t>input) 1                                    </a:t>
            </a:r>
            <a:r>
              <a:rPr lang="ko-KR" altLang="en-US" sz="2800" dirty="0" smtClean="0"/>
              <a:t>출력(</a:t>
            </a:r>
            <a:r>
              <a:rPr lang="en-US" altLang="ko-KR" sz="2800" dirty="0" smtClean="0"/>
              <a:t>output)1</a:t>
            </a:r>
          </a:p>
          <a:p>
            <a:pPr eaLnBrk="1" hangingPunct="1">
              <a:defRPr/>
            </a:pPr>
            <a:endParaRPr lang="en-US" altLang="ko-KR" sz="2800" dirty="0" smtClean="0"/>
          </a:p>
          <a:p>
            <a:pPr eaLnBrk="1" hangingPunct="1">
              <a:defRPr/>
            </a:pPr>
            <a:r>
              <a:rPr lang="ko-KR" altLang="en-US" sz="2800" dirty="0" smtClean="0"/>
              <a:t>입력(</a:t>
            </a:r>
            <a:r>
              <a:rPr lang="en-US" altLang="ko-KR" sz="2800" dirty="0" smtClean="0"/>
              <a:t>input) 2   </a:t>
            </a:r>
            <a:r>
              <a:rPr lang="ko-KR" altLang="en-US" sz="2800" dirty="0" smtClean="0"/>
              <a:t>처리(</a:t>
            </a:r>
            <a:r>
              <a:rPr lang="en-US" altLang="ko-KR" sz="2800" dirty="0" smtClean="0"/>
              <a:t>processing)     </a:t>
            </a:r>
            <a:r>
              <a:rPr lang="ko-KR" altLang="en-US" sz="2800" dirty="0" smtClean="0"/>
              <a:t>출력(</a:t>
            </a:r>
            <a:r>
              <a:rPr lang="en-US" altLang="ko-KR" sz="2800" dirty="0" smtClean="0"/>
              <a:t>output)2</a:t>
            </a:r>
          </a:p>
          <a:p>
            <a:pPr eaLnBrk="1" hangingPunct="1">
              <a:defRPr/>
            </a:pPr>
            <a:endParaRPr lang="en-US" altLang="ko-KR" sz="2800" dirty="0" smtClean="0"/>
          </a:p>
          <a:p>
            <a:pPr eaLnBrk="1" hangingPunct="1">
              <a:defRPr/>
            </a:pPr>
            <a:r>
              <a:rPr lang="ko-KR" altLang="en-US" sz="2800" dirty="0" smtClean="0"/>
              <a:t>입력(</a:t>
            </a:r>
            <a:r>
              <a:rPr lang="en-US" altLang="ko-KR" sz="2800" dirty="0" smtClean="0"/>
              <a:t>input) 3                                    </a:t>
            </a:r>
            <a:r>
              <a:rPr lang="ko-KR" altLang="en-US" sz="2800" dirty="0" smtClean="0"/>
              <a:t>출력(</a:t>
            </a:r>
            <a:r>
              <a:rPr lang="en-US" altLang="ko-KR" sz="2800" dirty="0" smtClean="0"/>
              <a:t>output)3</a:t>
            </a:r>
          </a:p>
          <a:p>
            <a:pPr eaLnBrk="1" hangingPunct="1">
              <a:defRPr/>
            </a:pPr>
            <a:endParaRPr lang="ko-KR" altLang="en-US" sz="2800" dirty="0" smtClean="0"/>
          </a:p>
        </p:txBody>
      </p:sp>
      <p:grpSp>
        <p:nvGrpSpPr>
          <p:cNvPr id="20486" name="Group 37"/>
          <p:cNvGrpSpPr>
            <a:grpSpLocks/>
          </p:cNvGrpSpPr>
          <p:nvPr/>
        </p:nvGrpSpPr>
        <p:grpSpPr bwMode="auto">
          <a:xfrm>
            <a:off x="1641475" y="2192338"/>
            <a:ext cx="7467600" cy="3657600"/>
            <a:chOff x="576" y="1296"/>
            <a:chExt cx="4704" cy="2304"/>
          </a:xfrm>
        </p:grpSpPr>
        <p:sp>
          <p:nvSpPr>
            <p:cNvPr id="20487" name="Line 14"/>
            <p:cNvSpPr>
              <a:spLocks noChangeShapeType="1"/>
            </p:cNvSpPr>
            <p:nvPr/>
          </p:nvSpPr>
          <p:spPr bwMode="auto">
            <a:xfrm>
              <a:off x="576" y="129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88" name="Line 15"/>
            <p:cNvSpPr>
              <a:spLocks noChangeShapeType="1"/>
            </p:cNvSpPr>
            <p:nvPr/>
          </p:nvSpPr>
          <p:spPr bwMode="auto">
            <a:xfrm>
              <a:off x="576" y="12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89" name="Line 16"/>
            <p:cNvSpPr>
              <a:spLocks noChangeShapeType="1"/>
            </p:cNvSpPr>
            <p:nvPr/>
          </p:nvSpPr>
          <p:spPr bwMode="auto">
            <a:xfrm>
              <a:off x="576" y="1584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0" name="Line 17"/>
            <p:cNvSpPr>
              <a:spLocks noChangeShapeType="1"/>
            </p:cNvSpPr>
            <p:nvPr/>
          </p:nvSpPr>
          <p:spPr bwMode="auto">
            <a:xfrm flipV="1">
              <a:off x="1824" y="12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1" name="Line 18"/>
            <p:cNvSpPr>
              <a:spLocks noChangeShapeType="1"/>
            </p:cNvSpPr>
            <p:nvPr/>
          </p:nvSpPr>
          <p:spPr bwMode="auto">
            <a:xfrm>
              <a:off x="2016" y="12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2" name="Line 19"/>
            <p:cNvSpPr>
              <a:spLocks noChangeShapeType="1"/>
            </p:cNvSpPr>
            <p:nvPr/>
          </p:nvSpPr>
          <p:spPr bwMode="auto">
            <a:xfrm>
              <a:off x="2016" y="1584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3" name="Line 20"/>
            <p:cNvSpPr>
              <a:spLocks noChangeShapeType="1"/>
            </p:cNvSpPr>
            <p:nvPr/>
          </p:nvSpPr>
          <p:spPr bwMode="auto">
            <a:xfrm flipV="1">
              <a:off x="3600" y="12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4" name="Line 21"/>
            <p:cNvSpPr>
              <a:spLocks noChangeShapeType="1"/>
            </p:cNvSpPr>
            <p:nvPr/>
          </p:nvSpPr>
          <p:spPr bwMode="auto">
            <a:xfrm>
              <a:off x="2016" y="1296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5" name="Line 22"/>
            <p:cNvSpPr>
              <a:spLocks noChangeShapeType="1"/>
            </p:cNvSpPr>
            <p:nvPr/>
          </p:nvSpPr>
          <p:spPr bwMode="auto">
            <a:xfrm>
              <a:off x="3888" y="129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6" name="Line 23"/>
            <p:cNvSpPr>
              <a:spLocks noChangeShapeType="1"/>
            </p:cNvSpPr>
            <p:nvPr/>
          </p:nvSpPr>
          <p:spPr bwMode="auto">
            <a:xfrm>
              <a:off x="3888" y="1536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7" name="Line 24"/>
            <p:cNvSpPr>
              <a:spLocks noChangeShapeType="1"/>
            </p:cNvSpPr>
            <p:nvPr/>
          </p:nvSpPr>
          <p:spPr bwMode="auto">
            <a:xfrm>
              <a:off x="3888" y="1296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8" name="Line 25"/>
            <p:cNvSpPr>
              <a:spLocks noChangeShapeType="1"/>
            </p:cNvSpPr>
            <p:nvPr/>
          </p:nvSpPr>
          <p:spPr bwMode="auto">
            <a:xfrm>
              <a:off x="5184" y="129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499" name="Line 26"/>
            <p:cNvSpPr>
              <a:spLocks noChangeShapeType="1"/>
            </p:cNvSpPr>
            <p:nvPr/>
          </p:nvSpPr>
          <p:spPr bwMode="auto">
            <a:xfrm>
              <a:off x="576" y="2256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0" name="Line 27"/>
            <p:cNvSpPr>
              <a:spLocks noChangeShapeType="1"/>
            </p:cNvSpPr>
            <p:nvPr/>
          </p:nvSpPr>
          <p:spPr bwMode="auto">
            <a:xfrm>
              <a:off x="576" y="2976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1" name="Line 28"/>
            <p:cNvSpPr>
              <a:spLocks noChangeShapeType="1"/>
            </p:cNvSpPr>
            <p:nvPr/>
          </p:nvSpPr>
          <p:spPr bwMode="auto">
            <a:xfrm>
              <a:off x="576" y="3600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2" name="Line 29"/>
            <p:cNvSpPr>
              <a:spLocks noChangeShapeType="1"/>
            </p:cNvSpPr>
            <p:nvPr/>
          </p:nvSpPr>
          <p:spPr bwMode="auto">
            <a:xfrm>
              <a:off x="3888" y="2304"/>
              <a:ext cx="1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3" name="Line 30"/>
            <p:cNvSpPr>
              <a:spLocks noChangeShapeType="1"/>
            </p:cNvSpPr>
            <p:nvPr/>
          </p:nvSpPr>
          <p:spPr bwMode="auto">
            <a:xfrm>
              <a:off x="3840" y="2976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4" name="Line 31"/>
            <p:cNvSpPr>
              <a:spLocks noChangeShapeType="1"/>
            </p:cNvSpPr>
            <p:nvPr/>
          </p:nvSpPr>
          <p:spPr bwMode="auto">
            <a:xfrm>
              <a:off x="3888" y="3600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5" name="Line 32"/>
            <p:cNvSpPr>
              <a:spLocks noChangeShapeType="1"/>
            </p:cNvSpPr>
            <p:nvPr/>
          </p:nvSpPr>
          <p:spPr bwMode="auto">
            <a:xfrm>
              <a:off x="2064" y="2016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6" name="Line 33"/>
            <p:cNvSpPr>
              <a:spLocks noChangeShapeType="1"/>
            </p:cNvSpPr>
            <p:nvPr/>
          </p:nvSpPr>
          <p:spPr bwMode="auto">
            <a:xfrm>
              <a:off x="2064" y="2016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7" name="Line 34"/>
            <p:cNvSpPr>
              <a:spLocks noChangeShapeType="1"/>
            </p:cNvSpPr>
            <p:nvPr/>
          </p:nvSpPr>
          <p:spPr bwMode="auto">
            <a:xfrm>
              <a:off x="2064" y="3600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8" name="Line 35"/>
            <p:cNvSpPr>
              <a:spLocks noChangeShapeType="1"/>
            </p:cNvSpPr>
            <p:nvPr/>
          </p:nvSpPr>
          <p:spPr bwMode="auto">
            <a:xfrm flipV="1">
              <a:off x="3648" y="2016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09" name="Line 36"/>
            <p:cNvSpPr>
              <a:spLocks noChangeShapeType="1"/>
            </p:cNvSpPr>
            <p:nvPr/>
          </p:nvSpPr>
          <p:spPr bwMode="auto">
            <a:xfrm>
              <a:off x="2064" y="2016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  <p:bldP spid="2560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150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9BD6AB29-AE91-469A-ABD5-F35503C9F55F}" type="slidenum">
              <a:rPr lang="ko-KR" altLang="en-US" sz="1400" smtClean="0"/>
              <a:pPr/>
              <a:t>19</a:t>
            </a:fld>
            <a:endParaRPr lang="ko-KR" altLang="en-US" sz="1400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(2)회계정보시스템의 개념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0"/>
            <a:ext cx="7772400" cy="4114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1) </a:t>
            </a:r>
            <a:r>
              <a:rPr lang="ko-KR" altLang="en-US" dirty="0" smtClean="0">
                <a:solidFill>
                  <a:srgbClr val="FF0000"/>
                </a:solidFill>
              </a:rPr>
              <a:t>시스템개념을 회계에의 적용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dirty="0" smtClean="0"/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 입력             -   회계거래자료</a:t>
            </a:r>
            <a:r>
              <a:rPr lang="en-US" altLang="ko-KR" dirty="0" smtClean="0"/>
              <a:t>(</a:t>
            </a:r>
            <a:r>
              <a:rPr lang="ko-KR" altLang="en-US" dirty="0" smtClean="0"/>
              <a:t>원시증빙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 처리과정     -   회계처리순환과정</a:t>
            </a:r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 출력             -   회계정보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무엇을 학습하는가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1600" dirty="0" smtClean="0"/>
              <a:t>기업은 </a:t>
            </a:r>
            <a:r>
              <a:rPr lang="ko-KR" altLang="en-US" sz="1600" dirty="0" smtClean="0">
                <a:solidFill>
                  <a:srgbClr val="FF0000"/>
                </a:solidFill>
              </a:rPr>
              <a:t>회계라는 언어로 </a:t>
            </a:r>
            <a:r>
              <a:rPr lang="ko-KR" altLang="en-US" sz="1600" dirty="0" smtClean="0"/>
              <a:t>말한다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이 회계는 회계주체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기업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학교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병원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교회 등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경영활동의 결과를 측정하고 정리 및 요약하여 내외적 이해관계자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채권자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투자자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경영자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학생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교수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직원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신자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목사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의사 등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에게 합리적인 선택과 의사결정을 하는데 유용한 정보를 제공하는 것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회계는 변화하는 사회의 필요성에 따라 경제실체에 대한 재산보전목적의 </a:t>
            </a:r>
            <a:r>
              <a:rPr lang="ko-KR" altLang="en-US" sz="1600" dirty="0" smtClean="0">
                <a:solidFill>
                  <a:srgbClr val="FF0000"/>
                </a:solidFill>
              </a:rPr>
              <a:t>회계에서 경영관리목적의 회계로 바뀜</a:t>
            </a:r>
            <a:r>
              <a:rPr lang="en-US" altLang="ko-KR" sz="1600" dirty="0" smtClean="0">
                <a:solidFill>
                  <a:srgbClr val="FF0000"/>
                </a:solidFill>
              </a:rPr>
              <a:t>. </a:t>
            </a:r>
            <a:r>
              <a:rPr lang="ko-KR" altLang="en-US" sz="1600" dirty="0" smtClean="0">
                <a:solidFill>
                  <a:srgbClr val="FF0000"/>
                </a:solidFill>
              </a:rPr>
              <a:t> 경영 관리 목적의 회계 정보 산출과 정보화 사회가 회계정보시스템 개념을 정립함</a:t>
            </a:r>
            <a:r>
              <a:rPr lang="en-US" altLang="ko-KR" sz="1600" dirty="0" smtClean="0">
                <a:solidFill>
                  <a:srgbClr val="FF0000"/>
                </a:solidFill>
              </a:rPr>
              <a:t>. </a:t>
            </a:r>
            <a:endParaRPr lang="ko-KR" altLang="en-US" sz="1600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ko-KR" altLang="en-US" sz="1600" dirty="0" smtClean="0"/>
              <a:t>회계정보시스템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시스템의 개념이 회계에 적용시킨 것으로 회계정보를 인식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측정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전달하는 시스템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 회계정보의 생성을 위해서는 복식부기라는 생성틀이 필요하고 회계이론이 뒷받침되어야 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회계정보 생성의 가정에는 경제실체의 가정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계속기업의</a:t>
            </a:r>
            <a:r>
              <a:rPr lang="ko-KR" altLang="en-US" sz="1600" dirty="0" smtClean="0"/>
              <a:t> 가정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화폐측정의 가정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회계기간의 가정이 있고 이를 바탕으로 회계원칙에는 역사적 원가 원칙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수익실현의 원칙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수익비용 대응의 원칙 등이 있음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회계정보는 기업의 홈페이지나 </a:t>
            </a:r>
            <a:r>
              <a:rPr lang="ko-KR" altLang="en-US" sz="1600" dirty="0" smtClean="0">
                <a:solidFill>
                  <a:srgbClr val="FF0000"/>
                </a:solidFill>
              </a:rPr>
              <a:t>전자공시시스템</a:t>
            </a:r>
            <a:r>
              <a:rPr lang="ko-KR" altLang="en-US" sz="1600" dirty="0" smtClean="0"/>
              <a:t>을 통하여 누구든지 어디에서든지 접할 수 있음</a:t>
            </a:r>
            <a:r>
              <a:rPr lang="en-US" altLang="ko-KR" sz="1600" dirty="0" smtClean="0"/>
              <a:t>..</a:t>
            </a:r>
            <a:endParaRPr lang="ko-KR" altLang="en-US" sz="1600" dirty="0" smtClean="0"/>
          </a:p>
          <a:p>
            <a:pPr>
              <a:defRPr/>
            </a:pPr>
            <a:r>
              <a:rPr lang="ko-KR" altLang="en-US" sz="1600" dirty="0" smtClean="0"/>
              <a:t>엑셀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</a:t>
            </a:r>
            <a:r>
              <a:rPr lang="ko-KR" altLang="en-US" sz="1600" dirty="0" smtClean="0">
                <a:solidFill>
                  <a:srgbClr val="FF0000"/>
                </a:solidFill>
              </a:rPr>
              <a:t>스프레드시트의 기초</a:t>
            </a:r>
            <a:r>
              <a:rPr lang="ko-KR" altLang="en-US" sz="1600" dirty="0" smtClean="0"/>
              <a:t>로서 스프레드시트의 개념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종류를 설명하고 기초적인 엑셀의 분석으로 기능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시작하는 방법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행과 열의 활용 및 너비 변경들을 다룸</a:t>
            </a:r>
            <a:r>
              <a:rPr lang="en-US" altLang="ko-KR" sz="1600" dirty="0" smtClean="0"/>
              <a:t>.</a:t>
            </a:r>
            <a:endParaRPr lang="ko-KR" altLang="en-US" sz="1600" dirty="0" smtClean="0"/>
          </a:p>
          <a:p>
            <a:pPr>
              <a:defRPr/>
            </a:pPr>
            <a:endParaRPr lang="ko-KR" altLang="en-US" dirty="0"/>
          </a:p>
        </p:txBody>
      </p:sp>
      <p:sp>
        <p:nvSpPr>
          <p:cNvPr id="5124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125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8E99FC92-2852-4F17-9357-ADD0FCB571E2}" type="slidenum">
              <a:rPr lang="ko-KR" altLang="en-US" sz="1400" smtClean="0"/>
              <a:pPr/>
              <a:t>2</a:t>
            </a:fld>
            <a:endParaRPr lang="ko-KR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253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C7BAC845-CE13-4DEC-A05C-F1BE66215C78}" type="slidenum">
              <a:rPr lang="ko-KR" altLang="en-US" sz="1400" smtClean="0"/>
              <a:pPr/>
              <a:t>20</a:t>
            </a:fld>
            <a:endParaRPr lang="ko-KR" altLang="en-US" sz="140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1)시스템개념을 회계에의 적용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33600"/>
            <a:ext cx="8229600" cy="4114800"/>
          </a:xfrm>
        </p:spPr>
        <p:txBody>
          <a:bodyPr/>
          <a:lstStyle/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회계데이터1                                           내부관리용 회계정보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                            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회계처리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>
                <a:solidFill>
                  <a:srgbClr val="FF0000"/>
                </a:solidFill>
              </a:rPr>
              <a:t>                                   순환과정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>
                <a:solidFill>
                  <a:srgbClr val="FF0000"/>
                </a:solidFill>
              </a:rPr>
              <a:t>                             (</a:t>
            </a:r>
            <a:r>
              <a:rPr lang="en-US" altLang="ko-KR" sz="2400" dirty="0" smtClean="0">
                <a:solidFill>
                  <a:srgbClr val="FF0000"/>
                </a:solidFill>
              </a:rPr>
              <a:t>Accounting cycle)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회계데이터2                                          외부보고용 회계정보</a:t>
            </a:r>
          </a:p>
        </p:txBody>
      </p:sp>
      <p:grpSp>
        <p:nvGrpSpPr>
          <p:cNvPr id="22534" name="Group 25"/>
          <p:cNvGrpSpPr>
            <a:grpSpLocks/>
          </p:cNvGrpSpPr>
          <p:nvPr/>
        </p:nvGrpSpPr>
        <p:grpSpPr bwMode="auto">
          <a:xfrm>
            <a:off x="998538" y="2514600"/>
            <a:ext cx="7759700" cy="3200400"/>
            <a:chOff x="417" y="1392"/>
            <a:chExt cx="4888" cy="2016"/>
          </a:xfrm>
        </p:grpSpPr>
        <p:sp>
          <p:nvSpPr>
            <p:cNvPr id="22535" name="Line 9"/>
            <p:cNvSpPr>
              <a:spLocks noChangeShapeType="1"/>
            </p:cNvSpPr>
            <p:nvPr/>
          </p:nvSpPr>
          <p:spPr bwMode="auto">
            <a:xfrm>
              <a:off x="443" y="3024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6" name="Line 10"/>
            <p:cNvSpPr>
              <a:spLocks noChangeShapeType="1"/>
            </p:cNvSpPr>
            <p:nvPr/>
          </p:nvSpPr>
          <p:spPr bwMode="auto">
            <a:xfrm>
              <a:off x="443" y="3408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7" name="Line 11"/>
            <p:cNvSpPr>
              <a:spLocks noChangeShapeType="1"/>
            </p:cNvSpPr>
            <p:nvPr/>
          </p:nvSpPr>
          <p:spPr bwMode="auto">
            <a:xfrm>
              <a:off x="3529" y="3024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8" name="Line 12"/>
            <p:cNvSpPr>
              <a:spLocks noChangeShapeType="1"/>
            </p:cNvSpPr>
            <p:nvPr/>
          </p:nvSpPr>
          <p:spPr bwMode="auto">
            <a:xfrm>
              <a:off x="3518" y="3408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9" name="Line 15"/>
            <p:cNvSpPr>
              <a:spLocks noChangeShapeType="1"/>
            </p:cNvSpPr>
            <p:nvPr/>
          </p:nvSpPr>
          <p:spPr bwMode="auto">
            <a:xfrm>
              <a:off x="1776" y="139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0" name="Line 16"/>
            <p:cNvSpPr>
              <a:spLocks noChangeShapeType="1"/>
            </p:cNvSpPr>
            <p:nvPr/>
          </p:nvSpPr>
          <p:spPr bwMode="auto">
            <a:xfrm>
              <a:off x="1776" y="3408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1" name="Line 17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20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2" name="Line 19"/>
            <p:cNvSpPr>
              <a:spLocks noChangeShapeType="1"/>
            </p:cNvSpPr>
            <p:nvPr/>
          </p:nvSpPr>
          <p:spPr bwMode="auto">
            <a:xfrm>
              <a:off x="1776" y="1392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3" name="Line 20"/>
            <p:cNvSpPr>
              <a:spLocks noChangeShapeType="1"/>
            </p:cNvSpPr>
            <p:nvPr/>
          </p:nvSpPr>
          <p:spPr bwMode="auto">
            <a:xfrm>
              <a:off x="3566" y="1392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4" name="Line 21"/>
            <p:cNvSpPr>
              <a:spLocks noChangeShapeType="1"/>
            </p:cNvSpPr>
            <p:nvPr/>
          </p:nvSpPr>
          <p:spPr bwMode="auto">
            <a:xfrm>
              <a:off x="3566" y="1728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5" name="Line 23"/>
            <p:cNvSpPr>
              <a:spLocks noChangeShapeType="1"/>
            </p:cNvSpPr>
            <p:nvPr/>
          </p:nvSpPr>
          <p:spPr bwMode="auto">
            <a:xfrm>
              <a:off x="417" y="1728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46" name="Line 24"/>
            <p:cNvSpPr>
              <a:spLocks noChangeShapeType="1"/>
            </p:cNvSpPr>
            <p:nvPr/>
          </p:nvSpPr>
          <p:spPr bwMode="auto">
            <a:xfrm>
              <a:off x="439" y="1403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  <p:bldP spid="2765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355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49F020F1-7AE7-4A6E-9BCD-DE8415EF9B53}" type="slidenum">
              <a:rPr lang="ko-KR" altLang="en-US" sz="1400" smtClean="0"/>
              <a:pPr/>
              <a:t>21</a:t>
            </a:fld>
            <a:endParaRPr lang="ko-KR" altLang="en-US" sz="140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2)회계정보시스템 개념의 정립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회계정보시스템의 영역</a:t>
            </a:r>
            <a:r>
              <a:rPr lang="ko-KR" altLang="en-US" sz="2800" dirty="0" smtClean="0"/>
              <a:t>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         </a:t>
            </a:r>
            <a:r>
              <a:rPr lang="ko-KR" altLang="en-US" sz="2800" dirty="0" smtClean="0"/>
              <a:t>- 재산보전목적의 회계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    - 경영관리목적의 회계</a:t>
            </a:r>
          </a:p>
          <a:p>
            <a:pPr eaLnBrk="1" hangingPunct="1">
              <a:defRPr/>
            </a:pPr>
            <a:r>
              <a:rPr lang="ko-KR" altLang="en-US" dirty="0" smtClean="0"/>
              <a:t>회계정보시스템이란?</a:t>
            </a:r>
            <a:endParaRPr lang="ko-KR" altLang="en-US" sz="2800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/>
              <a:t>        </a:t>
            </a:r>
            <a:r>
              <a:rPr lang="ko-KR" altLang="en-US" sz="2800" dirty="0" smtClean="0"/>
              <a:t>회계주체의 경영활동 결과를 </a:t>
            </a:r>
            <a:r>
              <a:rPr lang="ko-KR" altLang="en-US" sz="2800" dirty="0" smtClean="0">
                <a:solidFill>
                  <a:srgbClr val="FF0000"/>
                </a:solidFill>
              </a:rPr>
              <a:t>사전, 사후적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      </a:t>
            </a:r>
            <a:r>
              <a:rPr lang="ko-KR" altLang="en-US" sz="2800" dirty="0" err="1" smtClean="0">
                <a:solidFill>
                  <a:srgbClr val="FF0000"/>
                </a:solidFill>
              </a:rPr>
              <a:t>으로</a:t>
            </a:r>
            <a:r>
              <a:rPr lang="ko-KR" altLang="en-US" sz="2800" dirty="0" smtClean="0">
                <a:solidFill>
                  <a:srgbClr val="FF0000"/>
                </a:solidFill>
              </a:rPr>
              <a:t> 인식, 측정하여 이해관계자 특히 경영자 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      가 의사결정을 하는데 필요한 회계정보를 전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>
                <a:solidFill>
                  <a:srgbClr val="FF0000"/>
                </a:solidFill>
              </a:rPr>
              <a:t>      달하는 시스템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  <p:bldP spid="2867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457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73346623-EDD7-43DC-BCD0-09AA1E0F81CF}" type="slidenum">
              <a:rPr lang="ko-KR" altLang="en-US" sz="1400" smtClean="0"/>
              <a:pPr/>
              <a:t>22</a:t>
            </a:fld>
            <a:endParaRPr lang="ko-KR" altLang="en-US" sz="140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회계정보시스템( </a:t>
            </a:r>
            <a:r>
              <a:rPr lang="en-US" altLang="ko-KR" smtClean="0"/>
              <a:t>AIS)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514600"/>
            <a:ext cx="7772400" cy="41148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 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회계데이터                      회계정보</a:t>
            </a:r>
          </a:p>
          <a:p>
            <a:pPr eaLnBrk="1" hangingPunct="1">
              <a:lnSpc>
                <a:spcPct val="0"/>
              </a:lnSpc>
              <a:buFont typeface="Monotype Sorts" pitchFamily="2" charset="2"/>
              <a:buNone/>
              <a:defRPr/>
            </a:pPr>
            <a:r>
              <a:rPr lang="ko-KR" altLang="en-US" sz="2400" dirty="0" smtClean="0">
                <a:solidFill>
                  <a:srgbClr val="FF0000"/>
                </a:solidFill>
              </a:rPr>
              <a:t>경영활 동                          </a:t>
            </a:r>
            <a:r>
              <a:rPr lang="en-US" altLang="ko-KR" sz="2400" dirty="0" smtClean="0">
                <a:solidFill>
                  <a:srgbClr val="FF0000"/>
                </a:solidFill>
              </a:rPr>
              <a:t>AIS                    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이해관계자      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>
              <a:solidFill>
                <a:srgbClr val="FF0000"/>
              </a:solidFill>
            </a:endParaRP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>
              <a:solidFill>
                <a:srgbClr val="FF0000"/>
              </a:solidFill>
            </a:endParaRP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sz="2400" dirty="0" smtClean="0">
              <a:solidFill>
                <a:srgbClr val="FF0000"/>
              </a:solidFill>
            </a:endParaRP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400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en-US" altLang="ko-KR" sz="2400" dirty="0" smtClean="0">
                <a:solidFill>
                  <a:srgbClr val="FF0000"/>
                </a:solidFill>
              </a:rPr>
              <a:t>feed back</a:t>
            </a:r>
            <a:endParaRPr lang="ko-KR" altLang="en-US" sz="2400" dirty="0" smtClean="0">
              <a:solidFill>
                <a:srgbClr val="FF0000"/>
              </a:solidFill>
            </a:endParaRP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ko-KR" sz="2400" dirty="0" smtClean="0"/>
          </a:p>
        </p:txBody>
      </p:sp>
      <p:grpSp>
        <p:nvGrpSpPr>
          <p:cNvPr id="24582" name="Group 18"/>
          <p:cNvGrpSpPr>
            <a:grpSpLocks/>
          </p:cNvGrpSpPr>
          <p:nvPr/>
        </p:nvGrpSpPr>
        <p:grpSpPr bwMode="auto">
          <a:xfrm>
            <a:off x="1981200" y="2819400"/>
            <a:ext cx="5867400" cy="2133600"/>
            <a:chOff x="912" y="1872"/>
            <a:chExt cx="3696" cy="1344"/>
          </a:xfrm>
        </p:grpSpPr>
        <p:sp>
          <p:nvSpPr>
            <p:cNvPr id="24583" name="Line 5"/>
            <p:cNvSpPr>
              <a:spLocks noChangeShapeType="1"/>
            </p:cNvSpPr>
            <p:nvPr/>
          </p:nvSpPr>
          <p:spPr bwMode="auto">
            <a:xfrm>
              <a:off x="2256" y="1872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4" name="Line 6"/>
            <p:cNvSpPr>
              <a:spLocks noChangeShapeType="1"/>
            </p:cNvSpPr>
            <p:nvPr/>
          </p:nvSpPr>
          <p:spPr bwMode="auto">
            <a:xfrm>
              <a:off x="2256" y="2400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5" name="Line 7"/>
            <p:cNvSpPr>
              <a:spLocks noChangeShapeType="1"/>
            </p:cNvSpPr>
            <p:nvPr/>
          </p:nvSpPr>
          <p:spPr bwMode="auto">
            <a:xfrm flipV="1">
              <a:off x="3120" y="1872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6" name="Line 8"/>
            <p:cNvSpPr>
              <a:spLocks noChangeShapeType="1"/>
            </p:cNvSpPr>
            <p:nvPr/>
          </p:nvSpPr>
          <p:spPr bwMode="auto">
            <a:xfrm>
              <a:off x="2256" y="1872"/>
              <a:ext cx="8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7" name="Line 9"/>
            <p:cNvSpPr>
              <a:spLocks noChangeShapeType="1"/>
            </p:cNvSpPr>
            <p:nvPr/>
          </p:nvSpPr>
          <p:spPr bwMode="auto">
            <a:xfrm>
              <a:off x="1392" y="216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8" name="Line 10"/>
            <p:cNvSpPr>
              <a:spLocks noChangeShapeType="1"/>
            </p:cNvSpPr>
            <p:nvPr/>
          </p:nvSpPr>
          <p:spPr bwMode="auto">
            <a:xfrm>
              <a:off x="3264" y="216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89" name="Line 11"/>
            <p:cNvSpPr>
              <a:spLocks noChangeShapeType="1"/>
            </p:cNvSpPr>
            <p:nvPr/>
          </p:nvSpPr>
          <p:spPr bwMode="auto">
            <a:xfrm>
              <a:off x="912" y="2496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90" name="Line 12"/>
            <p:cNvSpPr>
              <a:spLocks noChangeShapeType="1"/>
            </p:cNvSpPr>
            <p:nvPr/>
          </p:nvSpPr>
          <p:spPr bwMode="auto">
            <a:xfrm>
              <a:off x="912" y="3216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auto">
            <a:xfrm>
              <a:off x="4608" y="2496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 flipH="1">
              <a:off x="3168" y="321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autoUpdateAnimBg="0"/>
      <p:bldP spid="2969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560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E1D660E0-847C-4D5B-A351-99F2BC56E045}" type="slidenum">
              <a:rPr lang="ko-KR" altLang="en-US" sz="1400" smtClean="0"/>
              <a:pPr/>
              <a:t>23</a:t>
            </a:fld>
            <a:endParaRPr lang="ko-KR" altLang="en-US" sz="14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z="4000" dirty="0" smtClean="0"/>
              <a:t>제 2절 </a:t>
            </a:r>
            <a:r>
              <a:rPr lang="ko-KR" altLang="en-US" sz="4000" dirty="0" smtClean="0"/>
              <a:t>회계정보의 생성</a:t>
            </a:r>
            <a:endParaRPr lang="ko-KR" alt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1.</a:t>
            </a:r>
            <a:r>
              <a:rPr lang="ko-KR" altLang="en-US" dirty="0" smtClean="0"/>
              <a:t>회계정보</a:t>
            </a:r>
            <a:endParaRPr lang="ko-KR" altLang="en-US" dirty="0" smtClean="0"/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</a:t>
            </a:r>
            <a:r>
              <a:rPr lang="ko-KR" altLang="en-US" sz="2800" dirty="0" smtClean="0"/>
              <a:t>(1) 회계정보생성의 목적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(2) </a:t>
            </a:r>
            <a:r>
              <a:rPr lang="ko-KR" altLang="en-US" sz="2800" dirty="0" smtClean="0"/>
              <a:t>회계의 </a:t>
            </a:r>
            <a:r>
              <a:rPr lang="ko-KR" altLang="en-US" sz="2800" dirty="0" smtClean="0"/>
              <a:t>가정</a:t>
            </a:r>
            <a:endParaRPr lang="ko-KR" altLang="en-US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2. 회계원칙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</a:t>
            </a:r>
            <a:r>
              <a:rPr lang="ko-KR" altLang="en-US" sz="2800" dirty="0" smtClean="0"/>
              <a:t>(1) 역사적 원가의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(2) 수익실현의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(3) 수익비용대응의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(4) 기타 회계원칙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  <p:bldP spid="3072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662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61C5E972-B67F-41C9-8FBC-023AE77A11B5}" type="slidenum">
              <a:rPr lang="ko-KR" altLang="en-US" sz="1400" smtClean="0"/>
              <a:pPr/>
              <a:t>24</a:t>
            </a:fld>
            <a:endParaRPr lang="ko-KR" altLang="en-US" sz="1400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1. 회계정보생성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복식부기</a:t>
            </a:r>
            <a:r>
              <a:rPr lang="ko-KR" altLang="en-US" dirty="0" smtClean="0"/>
              <a:t>라는 </a:t>
            </a:r>
            <a:r>
              <a:rPr lang="ko-KR" altLang="en-US" dirty="0" err="1" smtClean="0"/>
              <a:t>생성틀이</a:t>
            </a:r>
            <a:r>
              <a:rPr lang="ko-KR" altLang="en-US" dirty="0" smtClean="0"/>
              <a:t> 필요</a:t>
            </a: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회계이론</a:t>
            </a:r>
            <a:r>
              <a:rPr lang="ko-KR" altLang="en-US" dirty="0" smtClean="0"/>
              <a:t>이라는 이론이 뒷받침</a:t>
            </a:r>
          </a:p>
          <a:p>
            <a:pPr eaLnBrk="1" hangingPunct="1">
              <a:defRPr/>
            </a:pPr>
            <a:r>
              <a:rPr lang="ko-KR" altLang="en-US" dirty="0" smtClean="0"/>
              <a:t>복식부기원리는 </a:t>
            </a:r>
            <a:r>
              <a:rPr lang="ko-KR" altLang="en-US" dirty="0" smtClean="0">
                <a:solidFill>
                  <a:srgbClr val="FF0000"/>
                </a:solidFill>
              </a:rPr>
              <a:t>회계등식</a:t>
            </a:r>
            <a:r>
              <a:rPr lang="ko-KR" altLang="en-US" dirty="0" smtClean="0"/>
              <a:t>에 의해 구체화</a:t>
            </a:r>
          </a:p>
          <a:p>
            <a:pPr eaLnBrk="1" hangingPunct="1">
              <a:defRPr/>
            </a:pPr>
            <a:r>
              <a:rPr lang="ko-KR" altLang="en-US" dirty="0" smtClean="0"/>
              <a:t>회계이론은 </a:t>
            </a:r>
            <a:r>
              <a:rPr lang="ko-KR" altLang="en-US" dirty="0" smtClean="0">
                <a:solidFill>
                  <a:srgbClr val="FF0000"/>
                </a:solidFill>
              </a:rPr>
              <a:t>기업회계기준</a:t>
            </a:r>
            <a:r>
              <a:rPr lang="ko-KR" altLang="en-US" dirty="0" smtClean="0"/>
              <a:t>에서 구체화</a:t>
            </a:r>
          </a:p>
          <a:p>
            <a:pPr eaLnBrk="1" hangingPunct="1">
              <a:defRPr/>
            </a:pPr>
            <a:endParaRPr lang="ko-KR" altLang="en-US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자산 = 부채 +자본</a:t>
            </a:r>
            <a:r>
              <a:rPr lang="ko-KR" altLang="en-US" dirty="0" smtClean="0"/>
              <a:t>    -----     회계등식</a:t>
            </a:r>
          </a:p>
          <a:p>
            <a:pPr eaLnBrk="1" hangingPunct="1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                                        (</a:t>
            </a:r>
            <a:r>
              <a:rPr lang="ko-KR" altLang="en-US" dirty="0" err="1" smtClean="0"/>
              <a:t>재무상태표등식</a:t>
            </a:r>
            <a:r>
              <a:rPr lang="ko-KR" altLang="en-US" dirty="0" smtClean="0"/>
              <a:t>)</a:t>
            </a:r>
          </a:p>
        </p:txBody>
      </p:sp>
      <p:grpSp>
        <p:nvGrpSpPr>
          <p:cNvPr id="26630" name="Group 9"/>
          <p:cNvGrpSpPr>
            <a:grpSpLocks/>
          </p:cNvGrpSpPr>
          <p:nvPr/>
        </p:nvGrpSpPr>
        <p:grpSpPr bwMode="auto">
          <a:xfrm>
            <a:off x="1143000" y="4572000"/>
            <a:ext cx="7772400" cy="1676400"/>
            <a:chOff x="960" y="3072"/>
            <a:chExt cx="4656" cy="768"/>
          </a:xfrm>
        </p:grpSpPr>
        <p:sp>
          <p:nvSpPr>
            <p:cNvPr id="26631" name="Line 4"/>
            <p:cNvSpPr>
              <a:spLocks noChangeShapeType="1"/>
            </p:cNvSpPr>
            <p:nvPr/>
          </p:nvSpPr>
          <p:spPr bwMode="auto">
            <a:xfrm>
              <a:off x="960" y="3072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632" name="Line 5"/>
            <p:cNvSpPr>
              <a:spLocks noChangeShapeType="1"/>
            </p:cNvSpPr>
            <p:nvPr/>
          </p:nvSpPr>
          <p:spPr bwMode="auto">
            <a:xfrm>
              <a:off x="960" y="3072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633" name="Line 6"/>
            <p:cNvSpPr>
              <a:spLocks noChangeShapeType="1"/>
            </p:cNvSpPr>
            <p:nvPr/>
          </p:nvSpPr>
          <p:spPr bwMode="auto">
            <a:xfrm>
              <a:off x="960" y="3840"/>
              <a:ext cx="46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634" name="Line 7"/>
            <p:cNvSpPr>
              <a:spLocks noChangeShapeType="1"/>
            </p:cNvSpPr>
            <p:nvPr/>
          </p:nvSpPr>
          <p:spPr bwMode="auto">
            <a:xfrm>
              <a:off x="5616" y="3072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/>
      <p:bldP spid="31747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765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EA88B8F0-CCCF-44D4-AC93-5DA92BF00DB1}" type="slidenum">
              <a:rPr lang="ko-KR" altLang="en-US" sz="1400" smtClean="0"/>
              <a:pPr/>
              <a:t>25</a:t>
            </a:fld>
            <a:endParaRPr lang="ko-KR" altLang="en-US" sz="140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(1) 회계정보생성의 목적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회사의 내부이용자나, 외부이용자의 의사결정에 이용하기 위해서 유용한 회계정보를 제공하는 것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dirty="0" smtClean="0"/>
          </a:p>
          <a:p>
            <a:pPr eaLnBrk="1" hangingPunct="1">
              <a:defRPr/>
            </a:pPr>
            <a:r>
              <a:rPr lang="ko-KR" altLang="en-US" dirty="0" smtClean="0"/>
              <a:t>내부이용자 ----- </a:t>
            </a:r>
            <a:r>
              <a:rPr lang="ko-KR" altLang="en-US" dirty="0" smtClean="0">
                <a:solidFill>
                  <a:srgbClr val="FF0000"/>
                </a:solidFill>
              </a:rPr>
              <a:t>관리회계정보</a:t>
            </a:r>
            <a:r>
              <a:rPr lang="ko-KR" altLang="en-US" dirty="0" smtClean="0"/>
              <a:t> 제공</a:t>
            </a:r>
          </a:p>
          <a:p>
            <a:pPr eaLnBrk="1" hangingPunct="1">
              <a:defRPr/>
            </a:pPr>
            <a:r>
              <a:rPr lang="ko-KR" altLang="en-US" dirty="0" smtClean="0"/>
              <a:t>외부이용자 ----- </a:t>
            </a:r>
            <a:r>
              <a:rPr lang="ko-KR" altLang="en-US" dirty="0" smtClean="0">
                <a:solidFill>
                  <a:srgbClr val="FF0000"/>
                </a:solidFill>
              </a:rPr>
              <a:t>재무회계정보</a:t>
            </a:r>
            <a:r>
              <a:rPr lang="ko-KR" altLang="en-US" dirty="0" smtClean="0"/>
              <a:t> 제공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867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19FDF96-839C-4FF2-A7C4-37D4F75443EB}" type="slidenum">
              <a:rPr lang="ko-KR" altLang="en-US" sz="1400" smtClean="0"/>
              <a:pPr/>
              <a:t>26</a:t>
            </a:fld>
            <a:endParaRPr lang="ko-KR" altLang="en-US" sz="140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1) 회계정보의 질적속성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회계정보의 </a:t>
            </a:r>
            <a:r>
              <a:rPr lang="ko-KR" altLang="en-US" dirty="0" smtClean="0">
                <a:solidFill>
                  <a:srgbClr val="FF0000"/>
                </a:solidFill>
              </a:rPr>
              <a:t>목적적합성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: 회계정보가 이용자의 의사결정을 바꾸어 놓을 수 있어야 한다는 것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dirty="0" smtClean="0"/>
          </a:p>
          <a:p>
            <a:pPr eaLnBrk="1" hangingPunct="1">
              <a:defRPr/>
            </a:pPr>
            <a:r>
              <a:rPr lang="ko-KR" altLang="en-US" dirty="0" smtClean="0"/>
              <a:t>회계정보의 </a:t>
            </a:r>
            <a:r>
              <a:rPr lang="ko-KR" altLang="en-US" dirty="0" err="1" smtClean="0">
                <a:solidFill>
                  <a:srgbClr val="FF0000"/>
                </a:solidFill>
              </a:rPr>
              <a:t>표현충실성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ko-KR" altLang="en-US" dirty="0" smtClean="0"/>
              <a:t>: </a:t>
            </a:r>
            <a:r>
              <a:rPr lang="ko-KR" altLang="en-US" dirty="0" smtClean="0"/>
              <a:t>회계정보가 </a:t>
            </a:r>
            <a:r>
              <a:rPr lang="ko-KR" altLang="en-US" dirty="0" smtClean="0"/>
              <a:t>이용자들에게 표현을 충실히 해서 알기 쉽도록 하는 것이어야 </a:t>
            </a:r>
            <a:r>
              <a:rPr lang="ko-KR" altLang="en-US" dirty="0" smtClean="0"/>
              <a:t>한다는 것</a:t>
            </a:r>
          </a:p>
          <a:p>
            <a:pPr eaLnBrk="1" hangingPunct="1">
              <a:defRPr/>
            </a:pP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2969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636317CE-BB20-4503-BA85-028397D012CA}" type="slidenum">
              <a:rPr lang="ko-KR" altLang="en-US" sz="1400" smtClean="0"/>
              <a:pPr/>
              <a:t>27</a:t>
            </a:fld>
            <a:endParaRPr lang="ko-KR" altLang="en-US" sz="1400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2) 회계정보생성의 인식원칙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회계정보의 인식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기업에서 발생하는 거래가 회계정보의 구성요소로서 </a:t>
            </a:r>
            <a:r>
              <a:rPr lang="ko-KR" altLang="en-US" dirty="0" smtClean="0">
                <a:solidFill>
                  <a:srgbClr val="FF0000"/>
                </a:solidFill>
              </a:rPr>
              <a:t>기록하여도 적합한가를 확인하는 것</a:t>
            </a:r>
          </a:p>
          <a:p>
            <a:pPr eaLnBrk="1" hangingPunct="1">
              <a:defRPr/>
            </a:pPr>
            <a:r>
              <a:rPr lang="ko-KR" altLang="en-US" dirty="0" smtClean="0"/>
              <a:t>회계정보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재무제표에 인식 될 수 있는 자격이 생긴 경우 정확한 금액으로 측정하여 </a:t>
            </a:r>
            <a:r>
              <a:rPr lang="ko-KR" altLang="en-US" dirty="0" smtClean="0">
                <a:solidFill>
                  <a:srgbClr val="FF0000"/>
                </a:solidFill>
              </a:rPr>
              <a:t>재무제표에 기록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  <p:bldP spid="3481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072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B38D88D8-7154-4C65-8A72-6949A842AEE6}" type="slidenum">
              <a:rPr lang="ko-KR" altLang="en-US" sz="1400" smtClean="0"/>
              <a:pPr/>
              <a:t>28</a:t>
            </a:fld>
            <a:endParaRPr lang="ko-KR" altLang="en-US" sz="1400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회계정보생성의 가정(1/2)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경제실체의 가정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두 사람이 하나의 경제실체가 될 수도 있고 두 법인이 하나의 경제실체가 될 수도 있음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ko-KR" altLang="en-US" dirty="0" err="1" smtClean="0">
                <a:solidFill>
                  <a:srgbClr val="FF0000"/>
                </a:solidFill>
              </a:rPr>
              <a:t>계속기업의</a:t>
            </a:r>
            <a:r>
              <a:rPr lang="ko-KR" altLang="en-US" dirty="0" smtClean="0">
                <a:solidFill>
                  <a:srgbClr val="FF0000"/>
                </a:solidFill>
              </a:rPr>
              <a:t> 가정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회계대상이 되는 경제실체는 망하지 않고 영원히 존재한다고 보는 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 autoUpdateAnimBg="0"/>
      <p:bldP spid="36867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174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43708A6-F811-417A-A389-9EDC532D103D}" type="slidenum">
              <a:rPr lang="ko-KR" altLang="en-US" sz="1400" smtClean="0"/>
              <a:pPr/>
              <a:t>29</a:t>
            </a:fld>
            <a:endParaRPr lang="ko-KR" altLang="en-US" sz="1400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회계정보 생성의 가정(2/2)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화폐측정의 가정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화폐가치는 변동하지 않는다고 보는 것을 의미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회계기간의 가정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   회계에서는 일정기간을 끊어서 재무상태와 경영성과를 알아보고 이에 따라 손익을 계산할 수 있도록 결산을 </a:t>
            </a:r>
            <a:r>
              <a:rPr lang="ko-KR" altLang="en-US" dirty="0" err="1" smtClean="0"/>
              <a:t>혀용하고</a:t>
            </a:r>
            <a:r>
              <a:rPr lang="ko-KR" altLang="en-US" dirty="0" smtClean="0"/>
              <a:t> 있는데 이를 회계기간의 가정이라 한다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 autoUpdateAnimBg="0"/>
      <p:bldP spid="3789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614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D2CE4E0F-C51A-4A88-B609-F41F53205932}" type="slidenum">
              <a:rPr lang="ko-KR" altLang="en-US" sz="1400" smtClean="0"/>
              <a:pPr/>
              <a:t>3</a:t>
            </a:fld>
            <a:endParaRPr lang="ko-KR" altLang="en-US" sz="1400" smtClean="0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제 1절 회계와 회계정보시스템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ko-KR" altLang="en-US" smtClean="0"/>
              <a:t>1. 회계의 정의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ko-KR" altLang="en-US" smtClean="0"/>
              <a:t>2. 회계개념의 변화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ko-KR" altLang="en-US" smtClean="0"/>
              <a:t>3. 회계정보이론의 생성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ko-KR" altLang="en-US" smtClean="0"/>
              <a:t>4. 회계정보시스템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09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build="p" autoUpdateAnimBg="0"/>
      <p:bldP spid="10957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277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729CE6B-8E77-40EF-A2D0-3B65C4FC09F7}" type="slidenum">
              <a:rPr lang="ko-KR" altLang="en-US" sz="1400" smtClean="0"/>
              <a:pPr/>
              <a:t>30</a:t>
            </a:fld>
            <a:endParaRPr lang="ko-KR" altLang="en-US" sz="1400" smtClean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2. 회계원칙(1/2)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자산, 부채, 자본, 수익, 비용 등 회계요소를 인식하는 경우에 구체적으로 고려해야 할 일반원칙</a:t>
            </a:r>
          </a:p>
          <a:p>
            <a:pPr eaLnBrk="1" hangingPunct="1">
              <a:defRPr/>
            </a:pPr>
            <a:endParaRPr lang="ko-KR" altLang="en-US" smtClean="0"/>
          </a:p>
          <a:p>
            <a:pPr eaLnBrk="1" hangingPunct="1">
              <a:defRPr/>
            </a:pPr>
            <a:r>
              <a:rPr lang="ko-KR" altLang="en-US" smtClean="0"/>
              <a:t>역사적원가의 원칙 </a:t>
            </a:r>
          </a:p>
          <a:p>
            <a:pPr eaLnBrk="1" hangingPunct="1">
              <a:defRPr/>
            </a:pPr>
            <a:r>
              <a:rPr lang="ko-KR" altLang="en-US" smtClean="0"/>
              <a:t>수익실현의 원칙 </a:t>
            </a:r>
          </a:p>
          <a:p>
            <a:pPr eaLnBrk="1" hangingPunct="1">
              <a:defRPr/>
            </a:pPr>
            <a:r>
              <a:rPr lang="ko-KR" altLang="en-US" smtClean="0"/>
              <a:t>수익, 비용 대응의 원칙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 autoUpdateAnimBg="0"/>
      <p:bldP spid="3891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379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A9CA1F3-7A96-4776-8144-2805A6FE3F8E}" type="slidenum">
              <a:rPr lang="ko-KR" altLang="en-US" sz="1400" smtClean="0"/>
              <a:pPr/>
              <a:t>31</a:t>
            </a:fld>
            <a:endParaRPr lang="ko-KR" altLang="en-US" sz="1400" smtClean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2. 회계원칙(2/2)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역사적 원가의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mtClean="0"/>
              <a:t>   자산, 부채 및 자본의 인식과 관련한 원칙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ko-KR" altLang="en-US" smtClean="0"/>
              <a:t>수익실현의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mtClean="0"/>
              <a:t>    수익의 인식과 관련한 원칙</a:t>
            </a:r>
          </a:p>
          <a:p>
            <a:pPr eaLnBrk="1" hangingPunct="1">
              <a:lnSpc>
                <a:spcPct val="160000"/>
              </a:lnSpc>
              <a:defRPr/>
            </a:pPr>
            <a:r>
              <a:rPr lang="ko-KR" altLang="en-US" smtClean="0"/>
              <a:t>수익, 비용 대응의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mtClean="0"/>
              <a:t>    비용의 인식과 관련한 원칙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 autoUpdateAnimBg="0"/>
      <p:bldP spid="39939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481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ABD9CA2-3F34-4F30-8F54-14566A22D966}" type="slidenum">
              <a:rPr lang="ko-KR" altLang="en-US" sz="1400" smtClean="0"/>
              <a:pPr/>
              <a:t>32</a:t>
            </a:fld>
            <a:endParaRPr lang="ko-KR" altLang="en-US" sz="1400" smtClean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(1) 역사적 원가의 원칙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자산, 부채 및 자본을 인식, 측정, 보고하는 경우에 시가가 변동되더라도 </a:t>
            </a:r>
            <a:r>
              <a:rPr lang="ko-KR" altLang="en-US" dirty="0" smtClean="0">
                <a:solidFill>
                  <a:srgbClr val="FF0000"/>
                </a:solidFill>
              </a:rPr>
              <a:t>취득원가로 보고하여야 한다는 것</a:t>
            </a:r>
            <a:r>
              <a:rPr lang="ko-KR" altLang="en-US" dirty="0" smtClean="0"/>
              <a:t>을 의미함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 eaLnBrk="1" hangingPunct="1">
              <a:defRPr/>
            </a:pPr>
            <a:endParaRPr lang="ko-KR" altLang="en-US" dirty="0" smtClean="0"/>
          </a:p>
          <a:p>
            <a:pPr eaLnBrk="1" hangingPunct="1">
              <a:defRPr/>
            </a:pPr>
            <a:r>
              <a:rPr lang="ko-KR" altLang="en-US" dirty="0" err="1" smtClean="0"/>
              <a:t>계속기업의</a:t>
            </a:r>
            <a:r>
              <a:rPr lang="ko-KR" altLang="en-US" dirty="0" smtClean="0"/>
              <a:t> 가정</a:t>
            </a:r>
          </a:p>
          <a:p>
            <a:pPr eaLnBrk="1" hangingPunct="1">
              <a:defRPr/>
            </a:pPr>
            <a:r>
              <a:rPr lang="ko-KR" altLang="en-US" dirty="0" smtClean="0"/>
              <a:t>화폐측정의 가정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 autoUpdateAnimBg="0"/>
      <p:bldP spid="40963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584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35389FA0-1BB0-47C9-B7D4-65AE320360BB}" type="slidenum">
              <a:rPr lang="ko-KR" altLang="en-US" sz="1400" smtClean="0"/>
              <a:pPr/>
              <a:t>33</a:t>
            </a:fld>
            <a:endParaRPr lang="ko-KR" altLang="en-US" sz="1400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(2) 수익실현의 원칙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defRPr/>
            </a:pPr>
            <a:r>
              <a:rPr lang="ko-KR" altLang="en-US" dirty="0" smtClean="0"/>
              <a:t>수익이라는 것은 수익을 낳는 결정적인 사건이 발생된 회계기간에 인식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ko-KR" altLang="en-US" dirty="0" smtClean="0"/>
              <a:t>수익을 낳는 </a:t>
            </a:r>
            <a:r>
              <a:rPr lang="ko-KR" altLang="en-US" dirty="0" smtClean="0">
                <a:solidFill>
                  <a:srgbClr val="FF0000"/>
                </a:solidFill>
              </a:rPr>
              <a:t>결정적인 사건이 발생한다면 수익이 실현되었다</a:t>
            </a:r>
            <a:r>
              <a:rPr lang="ko-KR" altLang="en-US" dirty="0" smtClean="0"/>
              <a:t>고 보는데 이를 수익실현의 원칙이라고 함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 autoUpdateAnimBg="0"/>
      <p:bldP spid="41987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686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96256F3-8C13-45BB-AD67-95EA662B5C83}" type="slidenum">
              <a:rPr lang="ko-KR" altLang="en-US" sz="1400" smtClean="0"/>
              <a:pPr/>
              <a:t>34</a:t>
            </a:fld>
            <a:endParaRPr lang="ko-KR" altLang="en-US" sz="1400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(3) 수익, 비용 대응의 원칙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비용은 수익이 발행하는 때에 인식하고 또한 수익에 기여한 만큼만 인식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ko-KR" altLang="en-US" dirty="0" smtClean="0"/>
              <a:t>직접대응 : 매출 -매출액에 직접적으로 기여한 만큼만 비용을 인식하는 것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ko-KR" altLang="en-US" dirty="0" smtClean="0"/>
              <a:t>간접대응 : 수익에 직접적으로 관계는 없지만 단기의 비용으로 올려 놓는 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p" autoUpdateAnimBg="0"/>
      <p:bldP spid="43011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789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B4B081E-2685-44DA-8476-56188CD0B1DE}" type="slidenum">
              <a:rPr lang="ko-KR" altLang="en-US" sz="1400" smtClean="0"/>
              <a:pPr/>
              <a:t>35</a:t>
            </a:fld>
            <a:endParaRPr lang="ko-KR" altLang="en-US" sz="1400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(4) 기타 회계원칙(1/2)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완전공시의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</a:t>
            </a:r>
            <a:r>
              <a:rPr lang="ko-KR" altLang="en-US" sz="2800" dirty="0" smtClean="0"/>
              <a:t>가급적 모든 정보를 완전히 공시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효율성, 중요성 개념을 회계정보에 적절하게 조절</a:t>
            </a: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산업실무의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일부 업종, 기업회계기준 이외에 별도의 원칙, 각 산업의 특수성을 고려한 회계원칙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sz="2800" dirty="0" smtClean="0"/>
              <a:t>    건설업회계처리기준, 리스회계처리기준</a:t>
            </a: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 autoUpdateAnimBg="0"/>
      <p:bldP spid="44035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38915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27AE3494-AFAC-4A85-BD1B-E07F1837F2A0}" type="slidenum">
              <a:rPr lang="ko-KR" altLang="en-US" sz="1400" smtClean="0"/>
              <a:pPr/>
              <a:t>36</a:t>
            </a:fld>
            <a:endParaRPr lang="ko-KR" altLang="en-US" sz="1400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(4) 기타 회계원칙(2/2)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보수주의의 원칙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확실한 근거가 없는 경우에는 </a:t>
            </a:r>
            <a:r>
              <a:rPr lang="ko-KR" altLang="en-US" dirty="0" err="1" smtClean="0"/>
              <a:t>당기순이익을</a:t>
            </a:r>
            <a:r>
              <a:rPr lang="ko-KR" altLang="en-US" dirty="0" smtClean="0"/>
              <a:t> 올리는 회계처리는 피하고 </a:t>
            </a:r>
            <a:r>
              <a:rPr lang="ko-KR" altLang="en-US" dirty="0" err="1" smtClean="0"/>
              <a:t>당기순이익을</a:t>
            </a:r>
            <a:r>
              <a:rPr lang="ko-KR" altLang="en-US" dirty="0" smtClean="0"/>
              <a:t> 줄이는 회계처리를 따름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 합리적 근거 없이 이익이 많이 난 것처럼 회계처리 - 배당을 많이 주게 됨 - 세금도 많아 내게 됨 - 회사재무상태 열악 - 회사가 망하게 됨 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685800" y="4191000"/>
            <a:ext cx="304800" cy="3810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 autoUpdateAnimBg="0"/>
      <p:bldP spid="45059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3. </a:t>
            </a:r>
            <a:r>
              <a:rPr lang="ko-KR" altLang="en-US" dirty="0" smtClean="0"/>
              <a:t>회계정보의 검색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(1) </a:t>
            </a:r>
            <a:r>
              <a:rPr lang="ko-KR" altLang="en-US" dirty="0" smtClean="0"/>
              <a:t>홈페이지</a:t>
            </a: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r>
              <a:rPr lang="en-US" altLang="ko-KR" dirty="0" smtClean="0"/>
              <a:t>(2) </a:t>
            </a:r>
            <a:r>
              <a:rPr lang="ko-KR" altLang="en-US" dirty="0" smtClean="0"/>
              <a:t>전자공시시스템</a:t>
            </a:r>
            <a:endParaRPr lang="ko-KR" altLang="en-US" dirty="0"/>
          </a:p>
        </p:txBody>
      </p:sp>
      <p:sp>
        <p:nvSpPr>
          <p:cNvPr id="47108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47109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DE5C843E-6B66-41A2-AD97-D36B7CE02EB5}" type="slidenum">
              <a:rPr lang="ko-KR" altLang="en-US" sz="1400" smtClean="0"/>
              <a:pPr/>
              <a:t>37</a:t>
            </a:fld>
            <a:endParaRPr lang="ko-KR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(1) </a:t>
            </a:r>
            <a:r>
              <a:rPr lang="ko-KR" altLang="en-US" dirty="0" smtClean="0"/>
              <a:t>홈페이지</a:t>
            </a:r>
            <a:r>
              <a:rPr lang="en-US" altLang="ko-KR" dirty="0" smtClean="0"/>
              <a:t>(1/4)</a:t>
            </a:r>
            <a:endParaRPr lang="ko-KR" altLang="en-US" dirty="0"/>
          </a:p>
        </p:txBody>
      </p:sp>
      <p:sp>
        <p:nvSpPr>
          <p:cNvPr id="48131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48132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071176B-856F-4A8B-BC0F-E7F6E6E97554}" type="slidenum">
              <a:rPr lang="ko-KR" altLang="en-US" sz="1400" smtClean="0"/>
              <a:pPr/>
              <a:t>38</a:t>
            </a:fld>
            <a:endParaRPr lang="ko-KR" altLang="en-US" sz="1400" smtClean="0"/>
          </a:p>
        </p:txBody>
      </p:sp>
      <p:sp>
        <p:nvSpPr>
          <p:cNvPr id="4813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48134" name="_x96923792" descr="EMB00000e9024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28813"/>
            <a:ext cx="7643813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(1) </a:t>
            </a:r>
            <a:r>
              <a:rPr lang="ko-KR" altLang="en-US" dirty="0" smtClean="0"/>
              <a:t>홈페이지</a:t>
            </a:r>
            <a:r>
              <a:rPr lang="en-US" altLang="ko-KR" dirty="0" smtClean="0"/>
              <a:t>(2/ 4)</a:t>
            </a:r>
            <a:endParaRPr lang="ko-KR" altLang="en-US" dirty="0"/>
          </a:p>
        </p:txBody>
      </p:sp>
      <p:sp>
        <p:nvSpPr>
          <p:cNvPr id="49155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49156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920FBEBA-E2ED-4B29-89F7-47E1C362FD13}" type="slidenum">
              <a:rPr lang="ko-KR" altLang="en-US" sz="1400" smtClean="0"/>
              <a:pPr/>
              <a:t>39</a:t>
            </a:fld>
            <a:endParaRPr lang="ko-KR" altLang="en-US" sz="1400" smtClean="0"/>
          </a:p>
        </p:txBody>
      </p:sp>
      <p:sp>
        <p:nvSpPr>
          <p:cNvPr id="491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49158" name="_x96935088" descr="EMB00000e9024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928813"/>
            <a:ext cx="7715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7171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8E0FD6F7-721A-4FC1-A939-F13456F065AC}" type="slidenum">
              <a:rPr lang="ko-KR" altLang="en-US" sz="1400" smtClean="0"/>
              <a:pPr/>
              <a:t>4</a:t>
            </a:fld>
            <a:endParaRPr lang="ko-KR" altLang="en-US" sz="1400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회계의 정의 (1/3)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924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회계(</a:t>
            </a:r>
            <a:r>
              <a:rPr lang="en-US" altLang="ko-KR" dirty="0" smtClean="0"/>
              <a:t>accounting)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ko-KR" dirty="0" smtClean="0"/>
              <a:t>-  </a:t>
            </a:r>
            <a:r>
              <a:rPr lang="ko-KR" altLang="en-US" dirty="0" smtClean="0"/>
              <a:t>기업의 현재 및 미래 상태와 과거 성과는 회계라는 학문이 제공하는 수단으로 기업의 이해관계자에게 말해 줌.</a:t>
            </a:r>
          </a:p>
          <a:p>
            <a:pPr eaLnBrk="1" hangingPunct="1">
              <a:lnSpc>
                <a:spcPct val="140000"/>
              </a:lnSpc>
              <a:buFont typeface="Monotype Sorts" pitchFamily="2" charset="2"/>
              <a:buNone/>
              <a:defRPr/>
            </a:pPr>
            <a:r>
              <a:rPr lang="ko-KR" altLang="en-US" dirty="0" smtClean="0"/>
              <a:t>- 회계는 </a:t>
            </a:r>
            <a:r>
              <a:rPr lang="ko-KR" altLang="en-US" dirty="0" smtClean="0">
                <a:solidFill>
                  <a:srgbClr val="FF0000"/>
                </a:solidFill>
              </a:rPr>
              <a:t>기업의 언어(</a:t>
            </a:r>
            <a:r>
              <a:rPr lang="en-US" altLang="ko-KR" dirty="0" smtClean="0">
                <a:solidFill>
                  <a:srgbClr val="FF0000"/>
                </a:solidFill>
              </a:rPr>
              <a:t>language of business)</a:t>
            </a:r>
            <a:r>
              <a:rPr lang="ko-KR" altLang="en-US" dirty="0" smtClean="0"/>
              <a:t>라고 말할 수 있음.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  <p:bldP spid="6147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(1) </a:t>
            </a:r>
            <a:r>
              <a:rPr lang="ko-KR" altLang="en-US" dirty="0" smtClean="0"/>
              <a:t>홈페이지</a:t>
            </a:r>
            <a:r>
              <a:rPr lang="en-US" altLang="ko-KR" dirty="0" smtClean="0"/>
              <a:t>(3/4)</a:t>
            </a:r>
            <a:endParaRPr lang="ko-KR" altLang="en-US" dirty="0"/>
          </a:p>
        </p:txBody>
      </p:sp>
      <p:sp>
        <p:nvSpPr>
          <p:cNvPr id="50179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0180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EA796ED7-0F5D-4243-8BBC-0422B7851CB4}" type="slidenum">
              <a:rPr lang="ko-KR" altLang="en-US" sz="1400" smtClean="0"/>
              <a:pPr/>
              <a:t>40</a:t>
            </a:fld>
            <a:endParaRPr lang="ko-KR" altLang="en-US" sz="1400" smtClean="0"/>
          </a:p>
        </p:txBody>
      </p:sp>
      <p:sp>
        <p:nvSpPr>
          <p:cNvPr id="5018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0182" name="_x74595624" descr="EMB00000e9024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928813"/>
            <a:ext cx="77152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(1) </a:t>
            </a:r>
            <a:r>
              <a:rPr lang="ko-KR" altLang="en-US" dirty="0" smtClean="0"/>
              <a:t>홈페이지 </a:t>
            </a:r>
            <a:r>
              <a:rPr lang="en-US" altLang="ko-KR" dirty="0" smtClean="0"/>
              <a:t>(4/4)</a:t>
            </a:r>
            <a:endParaRPr lang="ko-KR" altLang="en-US" dirty="0"/>
          </a:p>
        </p:txBody>
      </p:sp>
      <p:sp>
        <p:nvSpPr>
          <p:cNvPr id="51203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1204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787F8792-36CC-40D0-A759-5E155F273FC4}" type="slidenum">
              <a:rPr lang="ko-KR" altLang="en-US" sz="1400" smtClean="0"/>
              <a:pPr/>
              <a:t>41</a:t>
            </a:fld>
            <a:endParaRPr lang="ko-KR" altLang="en-US" sz="1400" smtClean="0"/>
          </a:p>
        </p:txBody>
      </p:sp>
      <p:sp>
        <p:nvSpPr>
          <p:cNvPr id="512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1206" name="_x72519032" descr="EMB00000e90241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928813"/>
            <a:ext cx="76438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(2)</a:t>
            </a:r>
            <a:r>
              <a:rPr lang="ko-KR" altLang="en-US" dirty="0" smtClean="0"/>
              <a:t>전자공시시스템</a:t>
            </a:r>
            <a:r>
              <a:rPr lang="en-US" altLang="ko-KR" dirty="0" smtClean="0"/>
              <a:t>(1/ 4)</a:t>
            </a:r>
            <a:endParaRPr lang="ko-KR" altLang="en-US" dirty="0"/>
          </a:p>
        </p:txBody>
      </p:sp>
      <p:sp>
        <p:nvSpPr>
          <p:cNvPr id="52227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2228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563BB3D0-7652-4571-AD97-5137D61189FF}" type="slidenum">
              <a:rPr lang="ko-KR" altLang="en-US" sz="1400" smtClean="0"/>
              <a:pPr/>
              <a:t>42</a:t>
            </a:fld>
            <a:endParaRPr lang="ko-KR" altLang="en-US" sz="1400" smtClean="0"/>
          </a:p>
        </p:txBody>
      </p:sp>
      <p:sp>
        <p:nvSpPr>
          <p:cNvPr id="5222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2230" name="_x96920528" descr="EMB00000e90241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928813"/>
            <a:ext cx="7715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(2)</a:t>
            </a:r>
            <a:r>
              <a:rPr lang="ko-KR" altLang="en-US" dirty="0" smtClean="0"/>
              <a:t>전자공시시스템</a:t>
            </a:r>
            <a:r>
              <a:rPr lang="en-US" altLang="ko-KR" dirty="0" smtClean="0"/>
              <a:t>(2/4)</a:t>
            </a:r>
            <a:endParaRPr lang="ko-KR" altLang="en-US" dirty="0"/>
          </a:p>
        </p:txBody>
      </p:sp>
      <p:sp>
        <p:nvSpPr>
          <p:cNvPr id="53251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3252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7DCF1503-26A6-4908-B534-1F885D87F767}" type="slidenum">
              <a:rPr lang="ko-KR" altLang="en-US" sz="1400" smtClean="0"/>
              <a:pPr/>
              <a:t>43</a:t>
            </a:fld>
            <a:endParaRPr lang="ko-KR" altLang="en-US" sz="1400" smtClean="0"/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532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3255" name="_x79986504" descr="EMB00000e90241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00250"/>
            <a:ext cx="7715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(2)</a:t>
            </a:r>
            <a:r>
              <a:rPr lang="ko-KR" altLang="en-US" dirty="0" smtClean="0"/>
              <a:t>전자공시시스템</a:t>
            </a:r>
            <a:r>
              <a:rPr lang="en-US" altLang="ko-KR" dirty="0" smtClean="0"/>
              <a:t>(3/4)</a:t>
            </a:r>
            <a:endParaRPr lang="ko-KR" altLang="en-US" dirty="0"/>
          </a:p>
        </p:txBody>
      </p:sp>
      <p:sp>
        <p:nvSpPr>
          <p:cNvPr id="54275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4276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08E87F7-8E20-4123-96A7-B9E1D5F82F6F}" type="slidenum">
              <a:rPr lang="ko-KR" altLang="en-US" sz="1400" smtClean="0"/>
              <a:pPr/>
              <a:t>44</a:t>
            </a:fld>
            <a:endParaRPr lang="ko-KR" altLang="en-US" sz="1400" smtClean="0"/>
          </a:p>
        </p:txBody>
      </p:sp>
      <p:sp>
        <p:nvSpPr>
          <p:cNvPr id="542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542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4279" name="_x75048176" descr="EMB00000e9024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28813"/>
            <a:ext cx="7715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(2)</a:t>
            </a:r>
            <a:r>
              <a:rPr lang="ko-KR" altLang="en-US" dirty="0" smtClean="0"/>
              <a:t>전자공시시스템</a:t>
            </a:r>
            <a:r>
              <a:rPr lang="en-US" altLang="ko-KR" dirty="0" smtClean="0"/>
              <a:t>(4/ 4)</a:t>
            </a:r>
            <a:endParaRPr lang="ko-KR" altLang="en-US" dirty="0"/>
          </a:p>
        </p:txBody>
      </p:sp>
      <p:sp>
        <p:nvSpPr>
          <p:cNvPr id="55299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5300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D53284E1-29A7-42E4-BEFC-C57124B97866}" type="slidenum">
              <a:rPr lang="ko-KR" altLang="en-US" sz="1400" smtClean="0"/>
              <a:pPr/>
              <a:t>45</a:t>
            </a:fld>
            <a:endParaRPr lang="ko-KR" altLang="en-US" sz="1400" smtClean="0"/>
          </a:p>
        </p:txBody>
      </p:sp>
      <p:sp>
        <p:nvSpPr>
          <p:cNvPr id="5530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sp>
        <p:nvSpPr>
          <p:cNvPr id="553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55303" name="_x96921216" descr="EMB00000e9024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57375"/>
            <a:ext cx="7500938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질의 및 응답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질의</a:t>
            </a: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endParaRPr lang="en-US" altLang="ko-KR" dirty="0" smtClean="0"/>
          </a:p>
          <a:p>
            <a:pPr>
              <a:defRPr/>
            </a:pPr>
            <a:r>
              <a:rPr lang="ko-KR" altLang="en-US" dirty="0" smtClean="0"/>
              <a:t>응답</a:t>
            </a:r>
            <a:endParaRPr lang="ko-KR" altLang="en-US" dirty="0"/>
          </a:p>
        </p:txBody>
      </p:sp>
      <p:sp>
        <p:nvSpPr>
          <p:cNvPr id="56324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56325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37E12608-A1E5-4401-8AC1-365DCE713266}" type="slidenum">
              <a:rPr lang="ko-KR" altLang="en-US" sz="1400" smtClean="0"/>
              <a:pPr/>
              <a:t>46</a:t>
            </a:fld>
            <a:endParaRPr lang="ko-KR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 smtClean="0"/>
              <a:t>회계와 회계정보시스템</a:t>
            </a:r>
            <a:endParaRPr lang="ko-KR" altLang="en-US" dirty="0"/>
          </a:p>
        </p:txBody>
      </p:sp>
      <p:sp>
        <p:nvSpPr>
          <p:cNvPr id="8195" name="바닥글 개체 틀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8196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B7DB4C50-73B6-4EA2-9499-A3320691FE18}" type="slidenum">
              <a:rPr lang="ko-KR" altLang="en-US" sz="1400" smtClean="0"/>
              <a:pPr/>
              <a:t>5</a:t>
            </a:fld>
            <a:endParaRPr lang="ko-KR" altLang="en-US" sz="1400" smtClean="0"/>
          </a:p>
        </p:txBody>
      </p:sp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/>
          </a:p>
        </p:txBody>
      </p:sp>
      <p:pic>
        <p:nvPicPr>
          <p:cNvPr id="8198" name="_x75425432" descr="DRW00000e9024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00250"/>
            <a:ext cx="7643813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921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0E874648-1FDD-4BC0-8C14-4D5BFBC987ED}" type="slidenum">
              <a:rPr lang="ko-KR" altLang="en-US" sz="1400" smtClean="0"/>
              <a:pPr/>
              <a:t>6</a:t>
            </a:fld>
            <a:endParaRPr lang="ko-KR" altLang="en-US" sz="1400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19100"/>
            <a:ext cx="792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회계의 정의 (2/3)</a:t>
            </a:r>
            <a:r>
              <a:rPr lang="ko-KR" altLang="en-US" sz="3200" smtClean="0"/>
              <a:t>회계의 목적과 실체</a:t>
            </a:r>
            <a:endParaRPr lang="ko-KR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defRPr/>
            </a:pPr>
            <a:r>
              <a:rPr lang="ko-KR" altLang="en-US" dirty="0" smtClean="0"/>
              <a:t>회계의 목적 : 정보의 이용자에게 유용한 정보를 신속하게 제공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회계실체(</a:t>
            </a:r>
            <a:r>
              <a:rPr lang="en-US" altLang="ko-KR" dirty="0" smtClean="0">
                <a:solidFill>
                  <a:srgbClr val="FF0000"/>
                </a:solidFill>
              </a:rPr>
              <a:t>accounting entity)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회계의 성립을 위해 전제가 되는 조직</a:t>
            </a:r>
          </a:p>
          <a:p>
            <a:pPr eaLnBrk="1" hangingPunct="1">
              <a:lnSpc>
                <a:spcPct val="140000"/>
              </a:lnSpc>
              <a:defRPr/>
            </a:pPr>
            <a:r>
              <a:rPr lang="ko-KR" altLang="en-US" dirty="0" smtClean="0"/>
              <a:t>기업회계 : 기업을 회계실체로 하여 성립되는 회계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029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FE81578E-0C73-4A1E-A94E-EA0F9342C7E6}" type="slidenum">
              <a:rPr lang="ko-KR" altLang="en-US" sz="1400" smtClean="0"/>
              <a:pPr/>
              <a:t>7</a:t>
            </a:fld>
            <a:endParaRPr lang="ko-KR" altLang="en-US" sz="140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191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회계의 정의 (3/3)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848600" cy="42672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회계를 </a:t>
            </a:r>
            <a:r>
              <a:rPr lang="ko-KR" altLang="en-US" dirty="0" smtClean="0">
                <a:solidFill>
                  <a:srgbClr val="FF0000"/>
                </a:solidFill>
              </a:rPr>
              <a:t>기업의 언어</a:t>
            </a:r>
            <a:r>
              <a:rPr lang="ko-KR" altLang="en-US" dirty="0" smtClean="0"/>
              <a:t>라고 함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 eaLnBrk="1" hangingPunct="1">
              <a:defRPr/>
            </a:pPr>
            <a:r>
              <a:rPr lang="ko-KR" altLang="en-US" dirty="0" smtClean="0"/>
              <a:t>언어 : 인간이 만들어 낸 의사전달의 수단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            변화하는 사회의 필요성을 충족       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            시킬 수 있도록 변화되고 있음.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dirty="0" smtClean="0"/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             회계 역시 정보를 전달하기 위해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ko-KR" altLang="en-US" dirty="0" smtClean="0"/>
              <a:t>                 </a:t>
            </a:r>
            <a:r>
              <a:rPr lang="ko-KR" altLang="en-US" dirty="0" smtClean="0">
                <a:solidFill>
                  <a:srgbClr val="FF0000"/>
                </a:solidFill>
              </a:rPr>
              <a:t>끊임없이 변화하고 개선돼야 함</a:t>
            </a:r>
            <a:r>
              <a:rPr lang="ko-KR" altLang="en-US" dirty="0" smtClean="0"/>
              <a:t>.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ko-KR" altLang="en-US" dirty="0" smtClean="0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219200" y="3200400"/>
          <a:ext cx="1524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클립" r:id="rId5" imgW="6773760" imgH="4128840" progId="MS_ClipArt_Gallery.2">
                  <p:embed/>
                </p:oleObj>
              </mc:Choice>
              <mc:Fallback>
                <p:oleObj name="클립" r:id="rId5" imgW="6773760" imgH="4128840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200400"/>
                        <a:ext cx="1524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1219200" y="4953000"/>
          <a:ext cx="1524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클립" r:id="rId7" imgW="6773760" imgH="4128840" progId="MS_ClipArt_Gallery.2">
                  <p:embed/>
                </p:oleObj>
              </mc:Choice>
              <mc:Fallback>
                <p:oleObj name="클립" r:id="rId7" imgW="6773760" imgH="4128840" progId="MS_ClipArt_Gallery.2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953000"/>
                        <a:ext cx="1524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0243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3DEFAB03-0F2E-43B8-9BF8-B838FEAB91F7}" type="slidenum">
              <a:rPr lang="ko-KR" altLang="en-US" sz="1400" smtClean="0"/>
              <a:pPr/>
              <a:t>8</a:t>
            </a:fld>
            <a:endParaRPr lang="ko-KR" altLang="en-US" sz="140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2. 회계의 개념변화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회계의 기본기능 : 회계주체(주로 기업)의 경영활동결과를 측정, 정리, 요약하여 내외적 이해관계자에게 전달하는 일련의 과정(재산보전목적)</a:t>
            </a:r>
          </a:p>
          <a:p>
            <a:pPr eaLnBrk="1" hangingPunct="1">
              <a:defRPr/>
            </a:pPr>
            <a:r>
              <a:rPr lang="ko-KR" altLang="en-US" smtClean="0"/>
              <a:t>재산보전목적에서 경영관리 목적으로  그 주안점이 바뀌면서 회계개념의 변화를 가져왔다.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  <p:bldP spid="1433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바닥글 개체 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r>
              <a:rPr lang="ko-KR" altLang="en-US" sz="1400" smtClean="0"/>
              <a:t>회계정보시스템 이장형 교수</a:t>
            </a:r>
          </a:p>
        </p:txBody>
      </p:sp>
      <p:sp>
        <p:nvSpPr>
          <p:cNvPr id="11267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fld id="{E2B3032C-979A-4BD9-8344-59F3F9512026}" type="slidenum">
              <a:rPr lang="ko-KR" altLang="en-US" sz="1400" smtClean="0"/>
              <a:pPr/>
              <a:t>9</a:t>
            </a:fld>
            <a:endParaRPr lang="ko-KR" altLang="en-US" sz="140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mtClean="0"/>
              <a:t>(1) 재산보전목적의 회계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2860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 smtClean="0"/>
              <a:t>회계 투자자본의 주체에 의한 효율적    보전에 대한 결과를 전달하는데 기본    목적을 둔 것</a:t>
            </a:r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재무회계(</a:t>
            </a:r>
            <a:r>
              <a:rPr lang="en-US" altLang="ko-KR" dirty="0" smtClean="0">
                <a:solidFill>
                  <a:srgbClr val="FF0000"/>
                </a:solidFill>
              </a:rPr>
              <a:t>Financial Accounting) </a:t>
            </a:r>
            <a:r>
              <a:rPr lang="ko-KR" altLang="en-US" dirty="0" smtClean="0"/>
              <a:t>중심의  회계</a:t>
            </a:r>
            <a:endParaRPr lang="ko-KR" altLang="en-US" sz="3600" dirty="0" smtClean="0"/>
          </a:p>
          <a:p>
            <a:pPr eaLnBrk="1" hangingPunct="1">
              <a:defRPr/>
            </a:pPr>
            <a:r>
              <a:rPr lang="ko-KR" altLang="en-US" dirty="0" smtClean="0">
                <a:solidFill>
                  <a:srgbClr val="FF0000"/>
                </a:solidFill>
              </a:rPr>
              <a:t>재무제표(</a:t>
            </a:r>
            <a:r>
              <a:rPr lang="en-US" altLang="ko-KR" dirty="0" smtClean="0">
                <a:solidFill>
                  <a:srgbClr val="FF0000"/>
                </a:solidFill>
              </a:rPr>
              <a:t>Financial Statement :F/S)</a:t>
            </a:r>
            <a:r>
              <a:rPr lang="ko-KR" altLang="en-US" dirty="0" smtClean="0"/>
              <a:t>라는  특정양식을 이용함.</a:t>
            </a:r>
            <a:endParaRPr lang="ko-KR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  <p:bldP spid="15363" grpId="0" build="p" autoUpdateAnimBg="0"/>
    </p:bldLst>
  </p:timing>
</p:sld>
</file>

<file path=ppt/theme/theme1.xml><?xml version="1.0" encoding="utf-8"?>
<a:theme xmlns:a="http://schemas.openxmlformats.org/drawingml/2006/main" name="고압">
  <a:themeElements>
    <a:clrScheme name="고압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고압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고압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고압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고압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고압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고압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고압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고압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고압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Office\Templates\디자인\고압.pot</Template>
  <TotalTime>575</TotalTime>
  <Words>1636</Words>
  <Application>Microsoft Office PowerPoint</Application>
  <PresentationFormat>화면 슬라이드 쇼(4:3)</PresentationFormat>
  <Paragraphs>329</Paragraphs>
  <Slides>46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3" baseType="lpstr">
      <vt:lpstr>Times New Roman</vt:lpstr>
      <vt:lpstr>굴림</vt:lpstr>
      <vt:lpstr>Arial</vt:lpstr>
      <vt:lpstr>Monotype Sorts</vt:lpstr>
      <vt:lpstr>Arial Narrow</vt:lpstr>
      <vt:lpstr>고압</vt:lpstr>
      <vt:lpstr>Microsoft Clip Gallery</vt:lpstr>
      <vt:lpstr>제 1장 회계정보시스템의 개요</vt:lpstr>
      <vt:lpstr>무엇을 학습하는가?</vt:lpstr>
      <vt:lpstr>제 1절 회계와 회계정보시스템</vt:lpstr>
      <vt:lpstr>회계의 정의 (1/3)</vt:lpstr>
      <vt:lpstr>회계와 회계정보시스템</vt:lpstr>
      <vt:lpstr>회계의 정의 (2/3)회계의 목적과 실체</vt:lpstr>
      <vt:lpstr>회계의 정의 (3/3)</vt:lpstr>
      <vt:lpstr>2. 회계의 개념변화</vt:lpstr>
      <vt:lpstr>(1) 재산보전목적의 회계</vt:lpstr>
      <vt:lpstr>(2) 경영관리 목적의 회계(1/2)</vt:lpstr>
      <vt:lpstr>(2) 경영관리 목적의 회계(2/2)</vt:lpstr>
      <vt:lpstr>회계개념의 변화</vt:lpstr>
      <vt:lpstr>3. 회계정보 이론의 생성</vt:lpstr>
      <vt:lpstr>(1) 회계정보의 이용</vt:lpstr>
      <vt:lpstr>(2) 회계정보의 요건</vt:lpstr>
      <vt:lpstr>4. 회계정보시스템 (Accounting Information System:AIS)</vt:lpstr>
      <vt:lpstr>(1) 시스템(System) 의 개념</vt:lpstr>
      <vt:lpstr>시스템의 요소</vt:lpstr>
      <vt:lpstr>(2)회계정보시스템의 개념</vt:lpstr>
      <vt:lpstr>1)시스템개념을 회계에의 적용</vt:lpstr>
      <vt:lpstr>2)회계정보시스템 개념의 정립</vt:lpstr>
      <vt:lpstr>회계정보시스템( AIS)</vt:lpstr>
      <vt:lpstr>제 2절 회계정보의 생성</vt:lpstr>
      <vt:lpstr>1. 회계정보생성</vt:lpstr>
      <vt:lpstr>(1) 회계정보생성의 목적</vt:lpstr>
      <vt:lpstr>1) 회계정보의 질적속성</vt:lpstr>
      <vt:lpstr>2) 회계정보생성의 인식원칙</vt:lpstr>
      <vt:lpstr>(2) 회계정보생성의 가정(1/2)</vt:lpstr>
      <vt:lpstr>(2) 회계정보 생성의 가정(2/2)</vt:lpstr>
      <vt:lpstr>2. 회계원칙(1/2)</vt:lpstr>
      <vt:lpstr>2. 회계원칙(2/2)</vt:lpstr>
      <vt:lpstr>(1) 역사적 원가의 원칙</vt:lpstr>
      <vt:lpstr>(2) 수익실현의 원칙</vt:lpstr>
      <vt:lpstr>(3) 수익, 비용 대응의 원칙</vt:lpstr>
      <vt:lpstr>(4) 기타 회계원칙(1/2)</vt:lpstr>
      <vt:lpstr>(4) 기타 회계원칙(2/2)</vt:lpstr>
      <vt:lpstr>3. 회계정보의 검색</vt:lpstr>
      <vt:lpstr>(1) 홈페이지(1/4)</vt:lpstr>
      <vt:lpstr>(1) 홈페이지(2/ 4)</vt:lpstr>
      <vt:lpstr>(1) 홈페이지(3/4)</vt:lpstr>
      <vt:lpstr>(1) 홈페이지 (4/4)</vt:lpstr>
      <vt:lpstr>(2)전자공시시스템(1/ 4)</vt:lpstr>
      <vt:lpstr>(2)전자공시시스템(2/4)</vt:lpstr>
      <vt:lpstr>(2)전자공시시스템(3/4)</vt:lpstr>
      <vt:lpstr>(2)전자공시시스템(4/ 4)</vt:lpstr>
      <vt:lpstr>질의 및 응답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 1장 회계정보시스템의 개요</dc:title>
  <dc:creator>1</dc:creator>
  <cp:lastModifiedBy>USER</cp:lastModifiedBy>
  <cp:revision>14</cp:revision>
  <cp:lastPrinted>1997-02-26T15:00:00Z</cp:lastPrinted>
  <dcterms:created xsi:type="dcterms:W3CDTF">2000-08-01T15:10:15Z</dcterms:created>
  <dcterms:modified xsi:type="dcterms:W3CDTF">2017-12-13T13:48:03Z</dcterms:modified>
</cp:coreProperties>
</file>